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687" r:id="rId4"/>
    <p:sldMasterId id="2147483700" r:id="rId5"/>
    <p:sldMasterId id="2147483713" r:id="rId6"/>
    <p:sldMasterId id="2147483726" r:id="rId7"/>
    <p:sldMasterId id="2147483739" r:id="rId8"/>
  </p:sldMasterIdLst>
  <p:notesMasterIdLst>
    <p:notesMasterId r:id="rId44"/>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initials="" lastIdx="6" clrIdx="0"/>
  <p:cmAuthor id="1" name="Andy McEwen" initials="AM" lastIdx="1" clrIdx="1">
    <p:extLst>
      <p:ext uri="{19B8F6BF-5375-455C-9EA6-DF929625EA0E}">
        <p15:presenceInfo xmlns:p15="http://schemas.microsoft.com/office/powerpoint/2012/main" userId="S::andy.mcewen@ncsct.co.uk::d6e1f016-a0a5-433c-843e-8cfc0cd90ca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EBE8C7-8E8A-4138-80D2-A5E4AE2E9BC0}" v="7" dt="2026-04-17T14:52:06.5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8"/>
    <p:restoredTop sz="94651"/>
  </p:normalViewPr>
  <p:slideViewPr>
    <p:cSldViewPr snapToGrid="0">
      <p:cViewPr varScale="1">
        <p:scale>
          <a:sx n="102" d="100"/>
          <a:sy n="102" d="100"/>
        </p:scale>
        <p:origin x="33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theme" Target="theme/theme1.xml"/><Relationship Id="rId8" Type="http://schemas.openxmlformats.org/officeDocument/2006/relationships/slideMaster" Target="slideMasters/slideMaster8.xml"/><Relationship Id="rId51" Type="http://schemas.microsoft.com/office/2015/10/relationships/revisionInfo" Target="revisionInfo.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presProps" Target="presProps.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8E7A85DD-5675-4973-8439-DAF8800D3FBC}"/>
    <pc:docChg chg="modSld modMainMaster">
      <pc:chgData name="Tom Coleman-Haynes" userId="feac02dd-ca1d-495d-907d-e6674be69fc7" providerId="ADAL" clId="{8E7A85DD-5675-4973-8439-DAF8800D3FBC}" dt="2026-04-17T14:52:06.564" v="45"/>
      <pc:docMkLst>
        <pc:docMk/>
      </pc:docMkLst>
      <pc:sldChg chg="modNotes">
        <pc:chgData name="Tom Coleman-Haynes" userId="feac02dd-ca1d-495d-907d-e6674be69fc7" providerId="ADAL" clId="{8E7A85DD-5675-4973-8439-DAF8800D3FBC}" dt="2026-04-17T14:51:22.456" v="37"/>
        <pc:sldMkLst>
          <pc:docMk/>
          <pc:sldMk cId="0" sldId="257"/>
        </pc:sldMkLst>
      </pc:sldChg>
      <pc:sldChg chg="modCm modNotes">
        <pc:chgData name="Tom Coleman-Haynes" userId="feac02dd-ca1d-495d-907d-e6674be69fc7" providerId="ADAL" clId="{8E7A85DD-5675-4973-8439-DAF8800D3FBC}" dt="2026-04-17T14:50:47.792" v="35"/>
        <pc:sldMkLst>
          <pc:docMk/>
          <pc:sldMk cId="0" sldId="258"/>
        </pc:sldMkLst>
      </pc:sldChg>
      <pc:sldChg chg="modNotes">
        <pc:chgData name="Tom Coleman-Haynes" userId="feac02dd-ca1d-495d-907d-e6674be69fc7" providerId="ADAL" clId="{8E7A85DD-5675-4973-8439-DAF8800D3FBC}" dt="2026-04-17T14:51:22.456" v="37"/>
        <pc:sldMkLst>
          <pc:docMk/>
          <pc:sldMk cId="0" sldId="260"/>
        </pc:sldMkLst>
      </pc:sldChg>
      <pc:sldChg chg="modNotes">
        <pc:chgData name="Tom Coleman-Haynes" userId="feac02dd-ca1d-495d-907d-e6674be69fc7" providerId="ADAL" clId="{8E7A85DD-5675-4973-8439-DAF8800D3FBC}" dt="2026-04-17T14:51:47.046" v="39"/>
        <pc:sldMkLst>
          <pc:docMk/>
          <pc:sldMk cId="0" sldId="261"/>
        </pc:sldMkLst>
      </pc:sldChg>
      <pc:sldChg chg="modNotes">
        <pc:chgData name="Tom Coleman-Haynes" userId="feac02dd-ca1d-495d-907d-e6674be69fc7" providerId="ADAL" clId="{8E7A85DD-5675-4973-8439-DAF8800D3FBC}" dt="2026-04-17T14:51:22.456" v="37"/>
        <pc:sldMkLst>
          <pc:docMk/>
          <pc:sldMk cId="0" sldId="263"/>
        </pc:sldMkLst>
      </pc:sldChg>
      <pc:sldChg chg="modNotes">
        <pc:chgData name="Tom Coleman-Haynes" userId="feac02dd-ca1d-495d-907d-e6674be69fc7" providerId="ADAL" clId="{8E7A85DD-5675-4973-8439-DAF8800D3FBC}" dt="2026-04-17T14:51:02.688" v="36"/>
        <pc:sldMkLst>
          <pc:docMk/>
          <pc:sldMk cId="0" sldId="264"/>
        </pc:sldMkLst>
      </pc:sldChg>
      <pc:sldChg chg="modNotes">
        <pc:chgData name="Tom Coleman-Haynes" userId="feac02dd-ca1d-495d-907d-e6674be69fc7" providerId="ADAL" clId="{8E7A85DD-5675-4973-8439-DAF8800D3FBC}" dt="2026-04-17T14:51:22.456" v="37"/>
        <pc:sldMkLst>
          <pc:docMk/>
          <pc:sldMk cId="0" sldId="265"/>
        </pc:sldMkLst>
      </pc:sldChg>
      <pc:sldChg chg="modSp mod">
        <pc:chgData name="Tom Coleman-Haynes" userId="feac02dd-ca1d-495d-907d-e6674be69fc7" providerId="ADAL" clId="{8E7A85DD-5675-4973-8439-DAF8800D3FBC}" dt="2026-04-17T14:46:50.112" v="1" actId="948"/>
        <pc:sldMkLst>
          <pc:docMk/>
          <pc:sldMk cId="0" sldId="267"/>
        </pc:sldMkLst>
        <pc:spChg chg="mod">
          <ac:chgData name="Tom Coleman-Haynes" userId="feac02dd-ca1d-495d-907d-e6674be69fc7" providerId="ADAL" clId="{8E7A85DD-5675-4973-8439-DAF8800D3FBC}" dt="2026-04-17T14:46:50.112" v="1" actId="948"/>
          <ac:spMkLst>
            <pc:docMk/>
            <pc:sldMk cId="0" sldId="267"/>
            <ac:spMk id="375" creationId="{00000000-0000-0000-0000-000000000000}"/>
          </ac:spMkLst>
        </pc:spChg>
        <pc:spChg chg="mod">
          <ac:chgData name="Tom Coleman-Haynes" userId="feac02dd-ca1d-495d-907d-e6674be69fc7" providerId="ADAL" clId="{8E7A85DD-5675-4973-8439-DAF8800D3FBC}" dt="2026-04-17T14:46:45.634" v="0" actId="948"/>
          <ac:spMkLst>
            <pc:docMk/>
            <pc:sldMk cId="0" sldId="267"/>
            <ac:spMk id="376" creationId="{00000000-0000-0000-0000-000000000000}"/>
          </ac:spMkLst>
        </pc:spChg>
      </pc:sldChg>
      <pc:sldChg chg="modNotes">
        <pc:chgData name="Tom Coleman-Haynes" userId="feac02dd-ca1d-495d-907d-e6674be69fc7" providerId="ADAL" clId="{8E7A85DD-5675-4973-8439-DAF8800D3FBC}" dt="2026-04-17T14:51:22.456" v="37"/>
        <pc:sldMkLst>
          <pc:docMk/>
          <pc:sldMk cId="0" sldId="268"/>
        </pc:sldMkLst>
      </pc:sldChg>
      <pc:sldChg chg="modSp mod">
        <pc:chgData name="Tom Coleman-Haynes" userId="feac02dd-ca1d-495d-907d-e6674be69fc7" providerId="ADAL" clId="{8E7A85DD-5675-4973-8439-DAF8800D3FBC}" dt="2026-04-17T14:47:18.298" v="6" actId="948"/>
        <pc:sldMkLst>
          <pc:docMk/>
          <pc:sldMk cId="0" sldId="270"/>
        </pc:sldMkLst>
        <pc:spChg chg="mod">
          <ac:chgData name="Tom Coleman-Haynes" userId="feac02dd-ca1d-495d-907d-e6674be69fc7" providerId="ADAL" clId="{8E7A85DD-5675-4973-8439-DAF8800D3FBC}" dt="2026-04-17T14:47:18.298" v="6" actId="948"/>
          <ac:spMkLst>
            <pc:docMk/>
            <pc:sldMk cId="0" sldId="270"/>
            <ac:spMk id="387" creationId="{00000000-0000-0000-0000-000000000000}"/>
          </ac:spMkLst>
        </pc:spChg>
      </pc:sldChg>
      <pc:sldChg chg="modSp mod">
        <pc:chgData name="Tom Coleman-Haynes" userId="feac02dd-ca1d-495d-907d-e6674be69fc7" providerId="ADAL" clId="{8E7A85DD-5675-4973-8439-DAF8800D3FBC}" dt="2026-04-17T14:47:29.852" v="8" actId="948"/>
        <pc:sldMkLst>
          <pc:docMk/>
          <pc:sldMk cId="0" sldId="272"/>
        </pc:sldMkLst>
        <pc:spChg chg="mod">
          <ac:chgData name="Tom Coleman-Haynes" userId="feac02dd-ca1d-495d-907d-e6674be69fc7" providerId="ADAL" clId="{8E7A85DD-5675-4973-8439-DAF8800D3FBC}" dt="2026-04-17T14:47:29.852" v="8" actId="948"/>
          <ac:spMkLst>
            <pc:docMk/>
            <pc:sldMk cId="0" sldId="272"/>
            <ac:spMk id="392" creationId="{00000000-0000-0000-0000-000000000000}"/>
          </ac:spMkLst>
        </pc:spChg>
      </pc:sldChg>
      <pc:sldChg chg="modNotes">
        <pc:chgData name="Tom Coleman-Haynes" userId="feac02dd-ca1d-495d-907d-e6674be69fc7" providerId="ADAL" clId="{8E7A85DD-5675-4973-8439-DAF8800D3FBC}" dt="2026-04-17T14:52:04.018" v="44"/>
        <pc:sldMkLst>
          <pc:docMk/>
          <pc:sldMk cId="0" sldId="273"/>
        </pc:sldMkLst>
      </pc:sldChg>
      <pc:sldChg chg="modNotes">
        <pc:chgData name="Tom Coleman-Haynes" userId="feac02dd-ca1d-495d-907d-e6674be69fc7" providerId="ADAL" clId="{8E7A85DD-5675-4973-8439-DAF8800D3FBC}" dt="2026-04-17T14:52:06.564" v="45"/>
        <pc:sldMkLst>
          <pc:docMk/>
          <pc:sldMk cId="0" sldId="274"/>
        </pc:sldMkLst>
      </pc:sldChg>
      <pc:sldChg chg="modNotes">
        <pc:chgData name="Tom Coleman-Haynes" userId="feac02dd-ca1d-495d-907d-e6674be69fc7" providerId="ADAL" clId="{8E7A85DD-5675-4973-8439-DAF8800D3FBC}" dt="2026-04-17T14:51:22.456" v="37"/>
        <pc:sldMkLst>
          <pc:docMk/>
          <pc:sldMk cId="0" sldId="279"/>
        </pc:sldMkLst>
      </pc:sldChg>
      <pc:sldChg chg="modSp mod">
        <pc:chgData name="Tom Coleman-Haynes" userId="feac02dd-ca1d-495d-907d-e6674be69fc7" providerId="ADAL" clId="{8E7A85DD-5675-4973-8439-DAF8800D3FBC}" dt="2026-04-17T14:47:45.047" v="10" actId="948"/>
        <pc:sldMkLst>
          <pc:docMk/>
          <pc:sldMk cId="0" sldId="280"/>
        </pc:sldMkLst>
        <pc:spChg chg="mod">
          <ac:chgData name="Tom Coleman-Haynes" userId="feac02dd-ca1d-495d-907d-e6674be69fc7" providerId="ADAL" clId="{8E7A85DD-5675-4973-8439-DAF8800D3FBC}" dt="2026-04-17T14:47:45.047" v="10" actId="948"/>
          <ac:spMkLst>
            <pc:docMk/>
            <pc:sldMk cId="0" sldId="280"/>
            <ac:spMk id="460" creationId="{00000000-0000-0000-0000-000000000000}"/>
          </ac:spMkLst>
        </pc:spChg>
      </pc:sldChg>
      <pc:sldChg chg="modSp mod modNotes">
        <pc:chgData name="Tom Coleman-Haynes" userId="feac02dd-ca1d-495d-907d-e6674be69fc7" providerId="ADAL" clId="{8E7A85DD-5675-4973-8439-DAF8800D3FBC}" dt="2026-04-17T14:48:33.220" v="14" actId="948"/>
        <pc:sldMkLst>
          <pc:docMk/>
          <pc:sldMk cId="0" sldId="281"/>
        </pc:sldMkLst>
        <pc:spChg chg="mod">
          <ac:chgData name="Tom Coleman-Haynes" userId="feac02dd-ca1d-495d-907d-e6674be69fc7" providerId="ADAL" clId="{8E7A85DD-5675-4973-8439-DAF8800D3FBC}" dt="2026-04-17T14:48:33.220" v="14" actId="948"/>
          <ac:spMkLst>
            <pc:docMk/>
            <pc:sldMk cId="0" sldId="281"/>
            <ac:spMk id="464" creationId="{00000000-0000-0000-0000-000000000000}"/>
          </ac:spMkLst>
        </pc:spChg>
      </pc:sldChg>
      <pc:sldChg chg="modSp mod">
        <pc:chgData name="Tom Coleman-Haynes" userId="feac02dd-ca1d-495d-907d-e6674be69fc7" providerId="ADAL" clId="{8E7A85DD-5675-4973-8439-DAF8800D3FBC}" dt="2026-04-17T14:49:06.111" v="22" actId="948"/>
        <pc:sldMkLst>
          <pc:docMk/>
          <pc:sldMk cId="0" sldId="282"/>
        </pc:sldMkLst>
        <pc:spChg chg="mod">
          <ac:chgData name="Tom Coleman-Haynes" userId="feac02dd-ca1d-495d-907d-e6674be69fc7" providerId="ADAL" clId="{8E7A85DD-5675-4973-8439-DAF8800D3FBC}" dt="2026-04-17T14:49:06.111" v="22" actId="948"/>
          <ac:spMkLst>
            <pc:docMk/>
            <pc:sldMk cId="0" sldId="282"/>
            <ac:spMk id="468" creationId="{00000000-0000-0000-0000-000000000000}"/>
          </ac:spMkLst>
        </pc:spChg>
      </pc:sldChg>
      <pc:sldChg chg="modSp mod">
        <pc:chgData name="Tom Coleman-Haynes" userId="feac02dd-ca1d-495d-907d-e6674be69fc7" providerId="ADAL" clId="{8E7A85DD-5675-4973-8439-DAF8800D3FBC}" dt="2026-04-17T14:50:02.011" v="30" actId="242"/>
        <pc:sldMkLst>
          <pc:docMk/>
          <pc:sldMk cId="0" sldId="283"/>
        </pc:sldMkLst>
        <pc:spChg chg="mod">
          <ac:chgData name="Tom Coleman-Haynes" userId="feac02dd-ca1d-495d-907d-e6674be69fc7" providerId="ADAL" clId="{8E7A85DD-5675-4973-8439-DAF8800D3FBC}" dt="2026-04-17T14:49:24.027" v="25" actId="948"/>
          <ac:spMkLst>
            <pc:docMk/>
            <pc:sldMk cId="0" sldId="283"/>
            <ac:spMk id="470" creationId="{00000000-0000-0000-0000-000000000000}"/>
          </ac:spMkLst>
        </pc:spChg>
        <pc:spChg chg="mod">
          <ac:chgData name="Tom Coleman-Haynes" userId="feac02dd-ca1d-495d-907d-e6674be69fc7" providerId="ADAL" clId="{8E7A85DD-5675-4973-8439-DAF8800D3FBC}" dt="2026-04-17T14:50:02.011" v="30" actId="242"/>
          <ac:spMkLst>
            <pc:docMk/>
            <pc:sldMk cId="0" sldId="283"/>
            <ac:spMk id="471" creationId="{00000000-0000-0000-0000-000000000000}"/>
          </ac:spMkLst>
        </pc:spChg>
      </pc:sldChg>
      <pc:sldChg chg="modSp mod">
        <pc:chgData name="Tom Coleman-Haynes" userId="feac02dd-ca1d-495d-907d-e6674be69fc7" providerId="ADAL" clId="{8E7A85DD-5675-4973-8439-DAF8800D3FBC}" dt="2026-04-17T14:49:42.714" v="27" actId="207"/>
        <pc:sldMkLst>
          <pc:docMk/>
          <pc:sldMk cId="0" sldId="284"/>
        </pc:sldMkLst>
        <pc:spChg chg="mod">
          <ac:chgData name="Tom Coleman-Haynes" userId="feac02dd-ca1d-495d-907d-e6674be69fc7" providerId="ADAL" clId="{8E7A85DD-5675-4973-8439-DAF8800D3FBC}" dt="2026-04-17T14:49:42.714" v="27" actId="207"/>
          <ac:spMkLst>
            <pc:docMk/>
            <pc:sldMk cId="0" sldId="284"/>
            <ac:spMk id="474" creationId="{00000000-0000-0000-0000-000000000000}"/>
          </ac:spMkLst>
        </pc:spChg>
      </pc:sldChg>
      <pc:sldChg chg="modSp mod">
        <pc:chgData name="Tom Coleman-Haynes" userId="feac02dd-ca1d-495d-907d-e6674be69fc7" providerId="ADAL" clId="{8E7A85DD-5675-4973-8439-DAF8800D3FBC}" dt="2026-04-17T14:49:56.073" v="29" actId="242"/>
        <pc:sldMkLst>
          <pc:docMk/>
          <pc:sldMk cId="0" sldId="285"/>
        </pc:sldMkLst>
        <pc:spChg chg="mod">
          <ac:chgData name="Tom Coleman-Haynes" userId="feac02dd-ca1d-495d-907d-e6674be69fc7" providerId="ADAL" clId="{8E7A85DD-5675-4973-8439-DAF8800D3FBC}" dt="2026-04-17T14:49:56.073" v="29" actId="242"/>
          <ac:spMkLst>
            <pc:docMk/>
            <pc:sldMk cId="0" sldId="285"/>
            <ac:spMk id="476" creationId="{00000000-0000-0000-0000-000000000000}"/>
          </ac:spMkLst>
        </pc:spChg>
      </pc:sldChg>
      <pc:sldChg chg="modSp mod">
        <pc:chgData name="Tom Coleman-Haynes" userId="feac02dd-ca1d-495d-907d-e6674be69fc7" providerId="ADAL" clId="{8E7A85DD-5675-4973-8439-DAF8800D3FBC}" dt="2026-04-17T14:50:27.367" v="33" actId="948"/>
        <pc:sldMkLst>
          <pc:docMk/>
          <pc:sldMk cId="0" sldId="286"/>
        </pc:sldMkLst>
        <pc:spChg chg="mod">
          <ac:chgData name="Tom Coleman-Haynes" userId="feac02dd-ca1d-495d-907d-e6674be69fc7" providerId="ADAL" clId="{8E7A85DD-5675-4973-8439-DAF8800D3FBC}" dt="2026-04-17T14:50:27.367" v="33" actId="948"/>
          <ac:spMkLst>
            <pc:docMk/>
            <pc:sldMk cId="0" sldId="286"/>
            <ac:spMk id="480" creationId="{00000000-0000-0000-0000-000000000000}"/>
          </ac:spMkLst>
        </pc:spChg>
      </pc:sldChg>
      <pc:sldChg chg="modNotes">
        <pc:chgData name="Tom Coleman-Haynes" userId="feac02dd-ca1d-495d-907d-e6674be69fc7" providerId="ADAL" clId="{8E7A85DD-5675-4973-8439-DAF8800D3FBC}" dt="2026-04-17T14:51:22.456" v="37"/>
        <pc:sldMkLst>
          <pc:docMk/>
          <pc:sldMk cId="0" sldId="289"/>
        </pc:sldMkLst>
      </pc:sldChg>
      <pc:sldMasterChg chg="modSp mod">
        <pc:chgData name="Tom Coleman-Haynes" userId="feac02dd-ca1d-495d-907d-e6674be69fc7" providerId="ADAL" clId="{8E7A85DD-5675-4973-8439-DAF8800D3FBC}" dt="2026-04-17T14:51:24.128" v="38" actId="113"/>
        <pc:sldMasterMkLst>
          <pc:docMk/>
          <pc:sldMasterMk cId="0" sldId="2147483661"/>
        </pc:sldMasterMkLst>
        <pc:spChg chg="mod">
          <ac:chgData name="Tom Coleman-Haynes" userId="feac02dd-ca1d-495d-907d-e6674be69fc7" providerId="ADAL" clId="{8E7A85DD-5675-4973-8439-DAF8800D3FBC}" dt="2026-04-17T14:51:24.128" v="38" actId="113"/>
          <ac:spMkLst>
            <pc:docMk/>
            <pc:sldMasterMk cId="0" sldId="2147483661"/>
            <ac:spMk id="47" creationId="{00000000-0000-0000-0000-000000000000}"/>
          </ac:spMkLst>
        </pc:spChg>
      </pc:sldMasterChg>
      <pc:sldMasterChg chg="modSp mod">
        <pc:chgData name="Tom Coleman-Haynes" userId="feac02dd-ca1d-495d-907d-e6674be69fc7" providerId="ADAL" clId="{8E7A85DD-5675-4973-8439-DAF8800D3FBC}" dt="2026-04-17T14:51:48.811" v="40" actId="113"/>
        <pc:sldMasterMkLst>
          <pc:docMk/>
          <pc:sldMasterMk cId="0" sldId="2147483674"/>
        </pc:sldMasterMkLst>
        <pc:spChg chg="mod">
          <ac:chgData name="Tom Coleman-Haynes" userId="feac02dd-ca1d-495d-907d-e6674be69fc7" providerId="ADAL" clId="{8E7A85DD-5675-4973-8439-DAF8800D3FBC}" dt="2026-04-17T14:51:48.811" v="40" actId="113"/>
          <ac:spMkLst>
            <pc:docMk/>
            <pc:sldMasterMk cId="0" sldId="2147483674"/>
            <ac:spMk id="86" creationId="{00000000-0000-0000-0000-000000000000}"/>
          </ac:spMkLst>
        </pc:spChg>
      </pc:sldMasterChg>
      <pc:sldMasterChg chg="modSp mod">
        <pc:chgData name="Tom Coleman-Haynes" userId="feac02dd-ca1d-495d-907d-e6674be69fc7" providerId="ADAL" clId="{8E7A85DD-5675-4973-8439-DAF8800D3FBC}" dt="2026-04-17T14:52:00.265" v="43" actId="113"/>
        <pc:sldMasterMkLst>
          <pc:docMk/>
          <pc:sldMasterMk cId="0" sldId="2147483700"/>
        </pc:sldMasterMkLst>
        <pc:spChg chg="mod">
          <ac:chgData name="Tom Coleman-Haynes" userId="feac02dd-ca1d-495d-907d-e6674be69fc7" providerId="ADAL" clId="{8E7A85DD-5675-4973-8439-DAF8800D3FBC}" dt="2026-04-17T14:52:00.265" v="43" actId="113"/>
          <ac:spMkLst>
            <pc:docMk/>
            <pc:sldMasterMk cId="0" sldId="2147483700"/>
            <ac:spMk id="166" creationId="{00000000-0000-0000-0000-000000000000}"/>
          </ac:spMkLst>
        </pc:spChg>
      </pc:sldMasterChg>
      <pc:sldMasterChg chg="modSp">
        <pc:chgData name="Tom Coleman-Haynes" userId="feac02dd-ca1d-495d-907d-e6674be69fc7" providerId="ADAL" clId="{8E7A85DD-5675-4973-8439-DAF8800D3FBC}" dt="2026-04-17T14:52:04.018" v="44"/>
        <pc:sldMasterMkLst>
          <pc:docMk/>
          <pc:sldMasterMk cId="0" sldId="2147483713"/>
        </pc:sldMasterMkLst>
        <pc:spChg chg="mod">
          <ac:chgData name="Tom Coleman-Haynes" userId="feac02dd-ca1d-495d-907d-e6674be69fc7" providerId="ADAL" clId="{8E7A85DD-5675-4973-8439-DAF8800D3FBC}" dt="2026-04-17T14:52:04.018" v="44"/>
          <ac:spMkLst>
            <pc:docMk/>
            <pc:sldMasterMk cId="0" sldId="2147483713"/>
            <ac:spMk id="206" creationId="{00000000-0000-0000-0000-000000000000}"/>
          </ac:spMkLst>
        </pc:spChg>
      </pc:sldMasterChg>
      <pc:sldMasterChg chg="modSp">
        <pc:chgData name="Tom Coleman-Haynes" userId="feac02dd-ca1d-495d-907d-e6674be69fc7" providerId="ADAL" clId="{8E7A85DD-5675-4973-8439-DAF8800D3FBC}" dt="2026-04-17T14:52:06.564" v="45"/>
        <pc:sldMasterMkLst>
          <pc:docMk/>
          <pc:sldMasterMk cId="0" sldId="2147483726"/>
        </pc:sldMasterMkLst>
        <pc:spChg chg="mod">
          <ac:chgData name="Tom Coleman-Haynes" userId="feac02dd-ca1d-495d-907d-e6674be69fc7" providerId="ADAL" clId="{8E7A85DD-5675-4973-8439-DAF8800D3FBC}" dt="2026-04-17T14:52:06.564" v="45"/>
          <ac:spMkLst>
            <pc:docMk/>
            <pc:sldMasterMk cId="0" sldId="2147483726"/>
            <ac:spMk id="246" creationId="{00000000-0000-0000-0000-000000000000}"/>
          </ac:spMkLst>
        </pc:spChg>
      </pc:sldMasterChg>
    </pc:docChg>
  </pc:docChgLst>
  <pc:docChgLst>
    <pc:chgData name="Andy McEwen" userId="d6e1f016-a0a5-433c-843e-8cfc0cd90ca8" providerId="ADAL" clId="{7626BBB1-CF81-5EAA-9B42-DBBF411041AA}"/>
    <pc:docChg chg="modSld">
      <pc:chgData name="Andy McEwen" userId="d6e1f016-a0a5-433c-843e-8cfc0cd90ca8" providerId="ADAL" clId="{7626BBB1-CF81-5EAA-9B42-DBBF411041AA}" dt="2026-04-14T10:21:40.457" v="3"/>
      <pc:docMkLst>
        <pc:docMk/>
      </pc:docMkLst>
      <pc:sldChg chg="modNotes">
        <pc:chgData name="Andy McEwen" userId="d6e1f016-a0a5-433c-843e-8cfc0cd90ca8" providerId="ADAL" clId="{7626BBB1-CF81-5EAA-9B42-DBBF411041AA}" dt="2026-04-14T10:19:44.947" v="0"/>
        <pc:sldMkLst>
          <pc:docMk/>
          <pc:sldMk cId="0" sldId="259"/>
        </pc:sldMkLst>
      </pc:sldChg>
      <pc:sldChg chg="modNotes">
        <pc:chgData name="Andy McEwen" userId="d6e1f016-a0a5-433c-843e-8cfc0cd90ca8" providerId="ADAL" clId="{7626BBB1-CF81-5EAA-9B42-DBBF411041AA}" dt="2026-04-14T10:20:45.625" v="1"/>
        <pc:sldMkLst>
          <pc:docMk/>
          <pc:sldMk cId="0" sldId="269"/>
        </pc:sldMkLst>
      </pc:sldChg>
      <pc:sldChg chg="modNotes">
        <pc:chgData name="Andy McEwen" userId="d6e1f016-a0a5-433c-843e-8cfc0cd90ca8" providerId="ADAL" clId="{7626BBB1-CF81-5EAA-9B42-DBBF411041AA}" dt="2026-04-14T10:20:50.606" v="2"/>
        <pc:sldMkLst>
          <pc:docMk/>
          <pc:sldMk cId="0" sldId="285"/>
        </pc:sldMkLst>
      </pc:sldChg>
      <pc:sldChg chg="modNotes">
        <pc:chgData name="Andy McEwen" userId="d6e1f016-a0a5-433c-843e-8cfc0cd90ca8" providerId="ADAL" clId="{7626BBB1-CF81-5EAA-9B42-DBBF411041AA}" dt="2026-04-14T10:21:40.457" v="3"/>
        <pc:sldMkLst>
          <pc:docMk/>
          <pc:sldMk cId="0" sldId="286"/>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3B61B7-C762-464A-9C2F-9BE1735618ED}" type="doc">
      <dgm:prSet loTypeId="urn:microsoft.com/office/officeart/2005/8/layout/cycle6" loCatId="cycle" qsTypeId="urn:microsoft.com/office/officeart/2005/8/quickstyle/simple1" qsCatId="simple" csTypeId="urn:microsoft.com/office/officeart/2005/8/colors/colorful1" csCatId="colorful" phldr="1"/>
      <dgm:spPr/>
      <dgm:t>
        <a:bodyPr/>
        <a:lstStyle/>
        <a:p>
          <a:endParaRPr lang="en-GB"/>
        </a:p>
      </dgm:t>
    </dgm:pt>
    <dgm:pt modelId="{B5C8D0DC-481E-4E8D-8DA7-15B364843941}">
      <dgm:prSet phldrT="[Text]" phldr="0" custT="1"/>
      <dgm:spPr>
        <a:ln>
          <a:solidFill>
            <a:schemeClr val="accent2"/>
          </a:solidFill>
        </a:ln>
        <a:effectLst>
          <a:outerShdw blurRad="317500" dist="63500" dir="5400000" algn="ctr" rotWithShape="0">
            <a:srgbClr val="000000">
              <a:alpha val="25000"/>
            </a:srgbClr>
          </a:outerShdw>
        </a:effectLst>
      </dgm:spPr>
      <dgm:t>
        <a:bodyPr bIns="108000"/>
        <a:lstStyle/>
        <a:p>
          <a:pPr>
            <a:lnSpc>
              <a:spcPts val="2100"/>
            </a:lnSpc>
            <a:spcAft>
              <a:spcPts val="0"/>
            </a:spcAft>
          </a:pPr>
          <a:r>
            <a:rPr lang="en-GB" sz="1600" b="1" dirty="0"/>
            <a:t>Exploring</a:t>
          </a:r>
        </a:p>
      </dgm:t>
    </dgm:pt>
    <dgm:pt modelId="{995F45C4-8A44-4BA9-ACD7-928789D657F0}" type="parTrans" cxnId="{BE409FE8-B4B8-4B77-ADD5-35166F637DB7}">
      <dgm:prSet/>
      <dgm:spPr/>
      <dgm:t>
        <a:bodyPr/>
        <a:lstStyle/>
        <a:p>
          <a:endParaRPr lang="en-GB"/>
        </a:p>
      </dgm:t>
    </dgm:pt>
    <dgm:pt modelId="{47448BB8-96E1-4771-8204-1550B672F946}" type="sibTrans" cxnId="{BE409FE8-B4B8-4B77-ADD5-35166F637DB7}">
      <dgm:prSet/>
      <dgm:spPr/>
      <dgm:t>
        <a:bodyPr/>
        <a:lstStyle/>
        <a:p>
          <a:endParaRPr lang="en-GB"/>
        </a:p>
      </dgm:t>
    </dgm:pt>
    <dgm:pt modelId="{C130AEE1-0F45-42C2-8515-2A188ACD5A5D}">
      <dgm:prSet phldrT="[Text]" phldr="0" custT="1"/>
      <dgm:spPr>
        <a:ln>
          <a:solidFill>
            <a:schemeClr val="accent3"/>
          </a:solidFill>
        </a:ln>
        <a:effectLst>
          <a:outerShdw blurRad="317500" dist="63500" dir="5400000" algn="ctr" rotWithShape="0">
            <a:srgbClr val="000000">
              <a:alpha val="25000"/>
            </a:srgbClr>
          </a:outerShdw>
        </a:effectLst>
      </dgm:spPr>
      <dgm:t>
        <a:bodyPr bIns="108000"/>
        <a:lstStyle/>
        <a:p>
          <a:pPr>
            <a:lnSpc>
              <a:spcPts val="2100"/>
            </a:lnSpc>
            <a:spcAft>
              <a:spcPts val="0"/>
            </a:spcAft>
          </a:pPr>
          <a:r>
            <a:rPr lang="en-GB" sz="1600" b="1" dirty="0"/>
            <a:t>Stopping</a:t>
          </a:r>
        </a:p>
      </dgm:t>
    </dgm:pt>
    <dgm:pt modelId="{DE3FA1C8-10D9-4303-A989-0A5A95BE7924}" type="parTrans" cxnId="{350730D4-4095-4D3C-828F-14A161641A68}">
      <dgm:prSet/>
      <dgm:spPr/>
      <dgm:t>
        <a:bodyPr/>
        <a:lstStyle/>
        <a:p>
          <a:endParaRPr lang="en-GB"/>
        </a:p>
      </dgm:t>
    </dgm:pt>
    <dgm:pt modelId="{33D89798-7BD3-43B8-83A5-3B7D61C6A754}" type="sibTrans" cxnId="{350730D4-4095-4D3C-828F-14A161641A68}">
      <dgm:prSet/>
      <dgm:spPr/>
      <dgm:t>
        <a:bodyPr/>
        <a:lstStyle/>
        <a:p>
          <a:endParaRPr lang="en-GB"/>
        </a:p>
      </dgm:t>
    </dgm:pt>
    <dgm:pt modelId="{F9AE33B9-7336-48C8-AA0C-783235E3BD08}">
      <dgm:prSet phldrT="[Text]" phldr="0" custT="1"/>
      <dgm:spPr>
        <a:ln>
          <a:solidFill>
            <a:schemeClr val="accent4"/>
          </a:solidFill>
        </a:ln>
        <a:effectLst>
          <a:outerShdw blurRad="317500" dist="63500" dir="5400000" algn="ctr" rotWithShape="0">
            <a:srgbClr val="000000">
              <a:alpha val="25000"/>
            </a:srgbClr>
          </a:outerShdw>
        </a:effectLst>
      </dgm:spPr>
      <dgm:t>
        <a:bodyPr bIns="108000"/>
        <a:lstStyle/>
        <a:p>
          <a:pPr>
            <a:lnSpc>
              <a:spcPts val="2100"/>
            </a:lnSpc>
            <a:spcAft>
              <a:spcPts val="0"/>
            </a:spcAft>
          </a:pPr>
          <a:r>
            <a:rPr lang="en-GB" sz="1600" b="1" dirty="0"/>
            <a:t>Following up</a:t>
          </a:r>
        </a:p>
      </dgm:t>
    </dgm:pt>
    <dgm:pt modelId="{52A3D4DA-3EF3-4A6E-8085-29E416598854}" type="parTrans" cxnId="{19CBB856-C34C-450F-BF5C-981F20561A11}">
      <dgm:prSet/>
      <dgm:spPr/>
      <dgm:t>
        <a:bodyPr/>
        <a:lstStyle/>
        <a:p>
          <a:endParaRPr lang="en-GB"/>
        </a:p>
      </dgm:t>
    </dgm:pt>
    <dgm:pt modelId="{A12516DC-E52D-427C-A93E-50306A0A328E}" type="sibTrans" cxnId="{19CBB856-C34C-450F-BF5C-981F20561A11}">
      <dgm:prSet/>
      <dgm:spPr/>
      <dgm:t>
        <a:bodyPr/>
        <a:lstStyle/>
        <a:p>
          <a:endParaRPr lang="en-GB"/>
        </a:p>
      </dgm:t>
    </dgm:pt>
    <dgm:pt modelId="{9011995C-E6FB-4131-AE96-A4222303038D}">
      <dgm:prSet phldrT="[Text]" phldr="0" custT="1"/>
      <dgm:spPr>
        <a:ln>
          <a:solidFill>
            <a:schemeClr val="accent5"/>
          </a:solidFill>
        </a:ln>
        <a:effectLst>
          <a:outerShdw blurRad="317500" dist="63500" dir="5400000" algn="ctr" rotWithShape="0">
            <a:srgbClr val="000000">
              <a:alpha val="25000"/>
            </a:srgbClr>
          </a:outerShdw>
        </a:effectLst>
      </dgm:spPr>
      <dgm:t>
        <a:bodyPr bIns="108000"/>
        <a:lstStyle/>
        <a:p>
          <a:pPr>
            <a:lnSpc>
              <a:spcPts val="2100"/>
            </a:lnSpc>
            <a:spcAft>
              <a:spcPts val="0"/>
            </a:spcAft>
          </a:pPr>
          <a:r>
            <a:rPr lang="en-GB" sz="1600" b="1" dirty="0"/>
            <a:t>Maintaining</a:t>
          </a:r>
        </a:p>
      </dgm:t>
    </dgm:pt>
    <dgm:pt modelId="{8D02C38D-317F-471D-8112-A6336B2EB59D}" type="parTrans" cxnId="{7813D6C0-9DA1-417D-B4E1-0A21D0587A02}">
      <dgm:prSet/>
      <dgm:spPr/>
      <dgm:t>
        <a:bodyPr/>
        <a:lstStyle/>
        <a:p>
          <a:endParaRPr lang="en-GB"/>
        </a:p>
      </dgm:t>
    </dgm:pt>
    <dgm:pt modelId="{BB15A9A5-FD52-4CE1-BC1F-B39A46E7BC7A}" type="sibTrans" cxnId="{7813D6C0-9DA1-417D-B4E1-0A21D0587A02}">
      <dgm:prSet/>
      <dgm:spPr/>
      <dgm:t>
        <a:bodyPr/>
        <a:lstStyle/>
        <a:p>
          <a:endParaRPr lang="en-GB"/>
        </a:p>
      </dgm:t>
    </dgm:pt>
    <dgm:pt modelId="{52FFB108-5E5F-4D85-9424-906903D20623}">
      <dgm:prSet phldrT="[Text]" phldr="0" custT="1"/>
      <dgm:spPr>
        <a:ln>
          <a:solidFill>
            <a:schemeClr val="accent6"/>
          </a:solidFill>
        </a:ln>
        <a:effectLst>
          <a:outerShdw blurRad="317500" dist="63500" dir="5400000" algn="ctr" rotWithShape="0">
            <a:srgbClr val="000000">
              <a:alpha val="25000"/>
            </a:srgbClr>
          </a:outerShdw>
        </a:effectLst>
      </dgm:spPr>
      <dgm:t>
        <a:bodyPr bIns="108000"/>
        <a:lstStyle/>
        <a:p>
          <a:pPr>
            <a:lnSpc>
              <a:spcPts val="2100"/>
            </a:lnSpc>
            <a:spcAft>
              <a:spcPts val="0"/>
            </a:spcAft>
          </a:pPr>
          <a:r>
            <a:rPr lang="en-GB" sz="1600" b="1" dirty="0"/>
            <a:t>Gradual reduction</a:t>
          </a:r>
        </a:p>
      </dgm:t>
    </dgm:pt>
    <dgm:pt modelId="{D444D0C3-1D2D-4C1A-8187-DB435C791427}" type="parTrans" cxnId="{3EEC8A02-7AEC-460E-8D6A-0157B680F950}">
      <dgm:prSet/>
      <dgm:spPr/>
      <dgm:t>
        <a:bodyPr/>
        <a:lstStyle/>
        <a:p>
          <a:endParaRPr lang="en-GB"/>
        </a:p>
      </dgm:t>
    </dgm:pt>
    <dgm:pt modelId="{F9701545-D7AE-42E0-A695-A0EE58725802}" type="sibTrans" cxnId="{3EEC8A02-7AEC-460E-8D6A-0157B680F950}">
      <dgm:prSet/>
      <dgm:spPr/>
      <dgm:t>
        <a:bodyPr/>
        <a:lstStyle/>
        <a:p>
          <a:endParaRPr lang="en-GB"/>
        </a:p>
      </dgm:t>
    </dgm:pt>
    <dgm:pt modelId="{2B1FD05B-8BFC-44D0-98DF-C9AA5A11831A}" type="pres">
      <dgm:prSet presAssocID="{6A3B61B7-C762-464A-9C2F-9BE1735618ED}" presName="cycle" presStyleCnt="0">
        <dgm:presLayoutVars>
          <dgm:dir/>
          <dgm:resizeHandles val="exact"/>
        </dgm:presLayoutVars>
      </dgm:prSet>
      <dgm:spPr/>
    </dgm:pt>
    <dgm:pt modelId="{E190B8AB-AE70-4D31-8A32-32E773415D72}" type="pres">
      <dgm:prSet presAssocID="{B5C8D0DC-481E-4E8D-8DA7-15B364843941}" presName="node" presStyleLbl="node1" presStyleIdx="0" presStyleCnt="5">
        <dgm:presLayoutVars>
          <dgm:bulletEnabled val="1"/>
        </dgm:presLayoutVars>
      </dgm:prSet>
      <dgm:spPr/>
    </dgm:pt>
    <dgm:pt modelId="{85199430-421A-4F05-AEB1-C919BED7A006}" type="pres">
      <dgm:prSet presAssocID="{B5C8D0DC-481E-4E8D-8DA7-15B364843941}" presName="spNode" presStyleCnt="0"/>
      <dgm:spPr/>
    </dgm:pt>
    <dgm:pt modelId="{7F5B92D1-CD61-42DB-91C6-5DEFBEFC63D6}" type="pres">
      <dgm:prSet presAssocID="{47448BB8-96E1-4771-8204-1550B672F946}" presName="sibTrans" presStyleLbl="sibTrans1D1" presStyleIdx="0" presStyleCnt="5"/>
      <dgm:spPr/>
    </dgm:pt>
    <dgm:pt modelId="{C7CD0FCC-B2CE-4952-BB04-FDE46FA0E617}" type="pres">
      <dgm:prSet presAssocID="{C130AEE1-0F45-42C2-8515-2A188ACD5A5D}" presName="node" presStyleLbl="node1" presStyleIdx="1" presStyleCnt="5">
        <dgm:presLayoutVars>
          <dgm:bulletEnabled val="1"/>
        </dgm:presLayoutVars>
      </dgm:prSet>
      <dgm:spPr/>
    </dgm:pt>
    <dgm:pt modelId="{BF822E52-F3A4-4E06-AA7E-B9FDD8AB3A4D}" type="pres">
      <dgm:prSet presAssocID="{C130AEE1-0F45-42C2-8515-2A188ACD5A5D}" presName="spNode" presStyleCnt="0"/>
      <dgm:spPr/>
    </dgm:pt>
    <dgm:pt modelId="{1319DB74-73E0-4DBE-92F4-3B1F8E3A8F4E}" type="pres">
      <dgm:prSet presAssocID="{33D89798-7BD3-43B8-83A5-3B7D61C6A754}" presName="sibTrans" presStyleLbl="sibTrans1D1" presStyleIdx="1" presStyleCnt="5"/>
      <dgm:spPr/>
    </dgm:pt>
    <dgm:pt modelId="{DD670D7C-B080-4180-8FA0-D2A812BE1652}" type="pres">
      <dgm:prSet presAssocID="{F9AE33B9-7336-48C8-AA0C-783235E3BD08}" presName="node" presStyleLbl="node1" presStyleIdx="2" presStyleCnt="5">
        <dgm:presLayoutVars>
          <dgm:bulletEnabled val="1"/>
        </dgm:presLayoutVars>
      </dgm:prSet>
      <dgm:spPr/>
    </dgm:pt>
    <dgm:pt modelId="{2A42026A-627F-4EA0-A967-C305DB929169}" type="pres">
      <dgm:prSet presAssocID="{F9AE33B9-7336-48C8-AA0C-783235E3BD08}" presName="spNode" presStyleCnt="0"/>
      <dgm:spPr/>
    </dgm:pt>
    <dgm:pt modelId="{AAAF0E52-4AF2-4E02-B0C1-AAE1E57AB752}" type="pres">
      <dgm:prSet presAssocID="{A12516DC-E52D-427C-A93E-50306A0A328E}" presName="sibTrans" presStyleLbl="sibTrans1D1" presStyleIdx="2" presStyleCnt="5"/>
      <dgm:spPr/>
    </dgm:pt>
    <dgm:pt modelId="{B882FDAE-D38F-4D97-B4AF-502E8303BADC}" type="pres">
      <dgm:prSet presAssocID="{9011995C-E6FB-4131-AE96-A4222303038D}" presName="node" presStyleLbl="node1" presStyleIdx="3" presStyleCnt="5">
        <dgm:presLayoutVars>
          <dgm:bulletEnabled val="1"/>
        </dgm:presLayoutVars>
      </dgm:prSet>
      <dgm:spPr/>
    </dgm:pt>
    <dgm:pt modelId="{3D4EFE7A-D1AA-4208-ABA3-4C77FF2C536D}" type="pres">
      <dgm:prSet presAssocID="{9011995C-E6FB-4131-AE96-A4222303038D}" presName="spNode" presStyleCnt="0"/>
      <dgm:spPr/>
    </dgm:pt>
    <dgm:pt modelId="{9FE3CB9D-5569-496E-BE6A-50778BD48E5F}" type="pres">
      <dgm:prSet presAssocID="{BB15A9A5-FD52-4CE1-BC1F-B39A46E7BC7A}" presName="sibTrans" presStyleLbl="sibTrans1D1" presStyleIdx="3" presStyleCnt="5"/>
      <dgm:spPr/>
    </dgm:pt>
    <dgm:pt modelId="{C03BAB9E-6659-496C-8B6B-4BB412378054}" type="pres">
      <dgm:prSet presAssocID="{52FFB108-5E5F-4D85-9424-906903D20623}" presName="node" presStyleLbl="node1" presStyleIdx="4" presStyleCnt="5">
        <dgm:presLayoutVars>
          <dgm:bulletEnabled val="1"/>
        </dgm:presLayoutVars>
      </dgm:prSet>
      <dgm:spPr/>
    </dgm:pt>
    <dgm:pt modelId="{C98B2136-C794-42C9-97E2-4FBB8E853F76}" type="pres">
      <dgm:prSet presAssocID="{52FFB108-5E5F-4D85-9424-906903D20623}" presName="spNode" presStyleCnt="0"/>
      <dgm:spPr/>
    </dgm:pt>
    <dgm:pt modelId="{B2D5CB80-6465-4C2E-AB3E-5E1A7591A151}" type="pres">
      <dgm:prSet presAssocID="{F9701545-D7AE-42E0-A695-A0EE58725802}" presName="sibTrans" presStyleLbl="sibTrans1D1" presStyleIdx="4" presStyleCnt="5"/>
      <dgm:spPr/>
    </dgm:pt>
  </dgm:ptLst>
  <dgm:cxnLst>
    <dgm:cxn modelId="{3EEC8A02-7AEC-460E-8D6A-0157B680F950}" srcId="{6A3B61B7-C762-464A-9C2F-9BE1735618ED}" destId="{52FFB108-5E5F-4D85-9424-906903D20623}" srcOrd="4" destOrd="0" parTransId="{D444D0C3-1D2D-4C1A-8187-DB435C791427}" sibTransId="{F9701545-D7AE-42E0-A695-A0EE58725802}"/>
    <dgm:cxn modelId="{6841510A-98F7-44A0-92FD-24C2D5E577A4}" type="presOf" srcId="{6A3B61B7-C762-464A-9C2F-9BE1735618ED}" destId="{2B1FD05B-8BFC-44D0-98DF-C9AA5A11831A}" srcOrd="0" destOrd="0" presId="urn:microsoft.com/office/officeart/2005/8/layout/cycle6"/>
    <dgm:cxn modelId="{6EF87F18-AE9F-497F-9886-907F6EBC278C}" type="presOf" srcId="{47448BB8-96E1-4771-8204-1550B672F946}" destId="{7F5B92D1-CD61-42DB-91C6-5DEFBEFC63D6}" srcOrd="0" destOrd="0" presId="urn:microsoft.com/office/officeart/2005/8/layout/cycle6"/>
    <dgm:cxn modelId="{71E4A525-6C25-469D-BB33-2C6015DE52CE}" type="presOf" srcId="{C130AEE1-0F45-42C2-8515-2A188ACD5A5D}" destId="{C7CD0FCC-B2CE-4952-BB04-FDE46FA0E617}" srcOrd="0" destOrd="0" presId="urn:microsoft.com/office/officeart/2005/8/layout/cycle6"/>
    <dgm:cxn modelId="{0ADB3829-13D4-4381-A26B-F6E95D155396}" type="presOf" srcId="{9011995C-E6FB-4131-AE96-A4222303038D}" destId="{B882FDAE-D38F-4D97-B4AF-502E8303BADC}" srcOrd="0" destOrd="0" presId="urn:microsoft.com/office/officeart/2005/8/layout/cycle6"/>
    <dgm:cxn modelId="{D8279B4D-0D43-4050-B300-704EA15351CF}" type="presOf" srcId="{F9AE33B9-7336-48C8-AA0C-783235E3BD08}" destId="{DD670D7C-B080-4180-8FA0-D2A812BE1652}" srcOrd="0" destOrd="0" presId="urn:microsoft.com/office/officeart/2005/8/layout/cycle6"/>
    <dgm:cxn modelId="{19CBB856-C34C-450F-BF5C-981F20561A11}" srcId="{6A3B61B7-C762-464A-9C2F-9BE1735618ED}" destId="{F9AE33B9-7336-48C8-AA0C-783235E3BD08}" srcOrd="2" destOrd="0" parTransId="{52A3D4DA-3EF3-4A6E-8085-29E416598854}" sibTransId="{A12516DC-E52D-427C-A93E-50306A0A328E}"/>
    <dgm:cxn modelId="{1ADEC781-F06B-410A-B7C5-024BB4A5802A}" type="presOf" srcId="{A12516DC-E52D-427C-A93E-50306A0A328E}" destId="{AAAF0E52-4AF2-4E02-B0C1-AAE1E57AB752}" srcOrd="0" destOrd="0" presId="urn:microsoft.com/office/officeart/2005/8/layout/cycle6"/>
    <dgm:cxn modelId="{3705ACB3-4DBC-4F2D-97DA-78E2C9C718E0}" type="presOf" srcId="{33D89798-7BD3-43B8-83A5-3B7D61C6A754}" destId="{1319DB74-73E0-4DBE-92F4-3B1F8E3A8F4E}" srcOrd="0" destOrd="0" presId="urn:microsoft.com/office/officeart/2005/8/layout/cycle6"/>
    <dgm:cxn modelId="{7B4DC0B8-F86B-4E95-B71F-41E9E5A7E997}" type="presOf" srcId="{F9701545-D7AE-42E0-A695-A0EE58725802}" destId="{B2D5CB80-6465-4C2E-AB3E-5E1A7591A151}" srcOrd="0" destOrd="0" presId="urn:microsoft.com/office/officeart/2005/8/layout/cycle6"/>
    <dgm:cxn modelId="{7813D6C0-9DA1-417D-B4E1-0A21D0587A02}" srcId="{6A3B61B7-C762-464A-9C2F-9BE1735618ED}" destId="{9011995C-E6FB-4131-AE96-A4222303038D}" srcOrd="3" destOrd="0" parTransId="{8D02C38D-317F-471D-8112-A6336B2EB59D}" sibTransId="{BB15A9A5-FD52-4CE1-BC1F-B39A46E7BC7A}"/>
    <dgm:cxn modelId="{F66FE8D1-AF5E-42A4-9928-451849C5529E}" type="presOf" srcId="{B5C8D0DC-481E-4E8D-8DA7-15B364843941}" destId="{E190B8AB-AE70-4D31-8A32-32E773415D72}" srcOrd="0" destOrd="0" presId="urn:microsoft.com/office/officeart/2005/8/layout/cycle6"/>
    <dgm:cxn modelId="{350730D4-4095-4D3C-828F-14A161641A68}" srcId="{6A3B61B7-C762-464A-9C2F-9BE1735618ED}" destId="{C130AEE1-0F45-42C2-8515-2A188ACD5A5D}" srcOrd="1" destOrd="0" parTransId="{DE3FA1C8-10D9-4303-A989-0A5A95BE7924}" sibTransId="{33D89798-7BD3-43B8-83A5-3B7D61C6A754}"/>
    <dgm:cxn modelId="{742637D4-47D7-4D93-8E04-6BB4632C529C}" type="presOf" srcId="{BB15A9A5-FD52-4CE1-BC1F-B39A46E7BC7A}" destId="{9FE3CB9D-5569-496E-BE6A-50778BD48E5F}" srcOrd="0" destOrd="0" presId="urn:microsoft.com/office/officeart/2005/8/layout/cycle6"/>
    <dgm:cxn modelId="{BE409FE8-B4B8-4B77-ADD5-35166F637DB7}" srcId="{6A3B61B7-C762-464A-9C2F-9BE1735618ED}" destId="{B5C8D0DC-481E-4E8D-8DA7-15B364843941}" srcOrd="0" destOrd="0" parTransId="{995F45C4-8A44-4BA9-ACD7-928789D657F0}" sibTransId="{47448BB8-96E1-4771-8204-1550B672F946}"/>
    <dgm:cxn modelId="{81096AFE-BBA0-484A-9F30-53AFA12127A9}" type="presOf" srcId="{52FFB108-5E5F-4D85-9424-906903D20623}" destId="{C03BAB9E-6659-496C-8B6B-4BB412378054}" srcOrd="0" destOrd="0" presId="urn:microsoft.com/office/officeart/2005/8/layout/cycle6"/>
    <dgm:cxn modelId="{422F4B21-5A01-4D80-9DD2-953C81534544}" type="presParOf" srcId="{2B1FD05B-8BFC-44D0-98DF-C9AA5A11831A}" destId="{E190B8AB-AE70-4D31-8A32-32E773415D72}" srcOrd="0" destOrd="0" presId="urn:microsoft.com/office/officeart/2005/8/layout/cycle6"/>
    <dgm:cxn modelId="{B2C79DB1-2F9E-428F-81EE-264E847C21AC}" type="presParOf" srcId="{2B1FD05B-8BFC-44D0-98DF-C9AA5A11831A}" destId="{85199430-421A-4F05-AEB1-C919BED7A006}" srcOrd="1" destOrd="0" presId="urn:microsoft.com/office/officeart/2005/8/layout/cycle6"/>
    <dgm:cxn modelId="{5559E0C8-3944-47DF-B1A4-385B0BDD720A}" type="presParOf" srcId="{2B1FD05B-8BFC-44D0-98DF-C9AA5A11831A}" destId="{7F5B92D1-CD61-42DB-91C6-5DEFBEFC63D6}" srcOrd="2" destOrd="0" presId="urn:microsoft.com/office/officeart/2005/8/layout/cycle6"/>
    <dgm:cxn modelId="{832A1DE2-7F8A-4C2C-9CD2-9D97CF4EDD9D}" type="presParOf" srcId="{2B1FD05B-8BFC-44D0-98DF-C9AA5A11831A}" destId="{C7CD0FCC-B2CE-4952-BB04-FDE46FA0E617}" srcOrd="3" destOrd="0" presId="urn:microsoft.com/office/officeart/2005/8/layout/cycle6"/>
    <dgm:cxn modelId="{ADFF2046-43F8-4673-A731-C9EC2269B6C1}" type="presParOf" srcId="{2B1FD05B-8BFC-44D0-98DF-C9AA5A11831A}" destId="{BF822E52-F3A4-4E06-AA7E-B9FDD8AB3A4D}" srcOrd="4" destOrd="0" presId="urn:microsoft.com/office/officeart/2005/8/layout/cycle6"/>
    <dgm:cxn modelId="{2EA69AA8-719F-4E16-B501-4727E4B74CFA}" type="presParOf" srcId="{2B1FD05B-8BFC-44D0-98DF-C9AA5A11831A}" destId="{1319DB74-73E0-4DBE-92F4-3B1F8E3A8F4E}" srcOrd="5" destOrd="0" presId="urn:microsoft.com/office/officeart/2005/8/layout/cycle6"/>
    <dgm:cxn modelId="{B2B7DCF5-1058-4D04-9C31-337B2B032ACB}" type="presParOf" srcId="{2B1FD05B-8BFC-44D0-98DF-C9AA5A11831A}" destId="{DD670D7C-B080-4180-8FA0-D2A812BE1652}" srcOrd="6" destOrd="0" presId="urn:microsoft.com/office/officeart/2005/8/layout/cycle6"/>
    <dgm:cxn modelId="{9B2E4B13-9D10-45DB-9357-AB17A3F0EE3A}" type="presParOf" srcId="{2B1FD05B-8BFC-44D0-98DF-C9AA5A11831A}" destId="{2A42026A-627F-4EA0-A967-C305DB929169}" srcOrd="7" destOrd="0" presId="urn:microsoft.com/office/officeart/2005/8/layout/cycle6"/>
    <dgm:cxn modelId="{7DCF2690-BEF2-48F8-A8C3-714A15B411EE}" type="presParOf" srcId="{2B1FD05B-8BFC-44D0-98DF-C9AA5A11831A}" destId="{AAAF0E52-4AF2-4E02-B0C1-AAE1E57AB752}" srcOrd="8" destOrd="0" presId="urn:microsoft.com/office/officeart/2005/8/layout/cycle6"/>
    <dgm:cxn modelId="{BDB85341-B7B8-4705-B093-E74D46DE767B}" type="presParOf" srcId="{2B1FD05B-8BFC-44D0-98DF-C9AA5A11831A}" destId="{B882FDAE-D38F-4D97-B4AF-502E8303BADC}" srcOrd="9" destOrd="0" presId="urn:microsoft.com/office/officeart/2005/8/layout/cycle6"/>
    <dgm:cxn modelId="{87E47BD2-A0D9-4DA4-9534-5A5B2D950767}" type="presParOf" srcId="{2B1FD05B-8BFC-44D0-98DF-C9AA5A11831A}" destId="{3D4EFE7A-D1AA-4208-ABA3-4C77FF2C536D}" srcOrd="10" destOrd="0" presId="urn:microsoft.com/office/officeart/2005/8/layout/cycle6"/>
    <dgm:cxn modelId="{2B522BE9-B638-436A-81EA-01A8253B9790}" type="presParOf" srcId="{2B1FD05B-8BFC-44D0-98DF-C9AA5A11831A}" destId="{9FE3CB9D-5569-496E-BE6A-50778BD48E5F}" srcOrd="11" destOrd="0" presId="urn:microsoft.com/office/officeart/2005/8/layout/cycle6"/>
    <dgm:cxn modelId="{B77A39C3-337D-4EE4-A338-1005DA50E3E9}" type="presParOf" srcId="{2B1FD05B-8BFC-44D0-98DF-C9AA5A11831A}" destId="{C03BAB9E-6659-496C-8B6B-4BB412378054}" srcOrd="12" destOrd="0" presId="urn:microsoft.com/office/officeart/2005/8/layout/cycle6"/>
    <dgm:cxn modelId="{D0D22E5D-7B0E-41A4-A937-7AB7784F23F3}" type="presParOf" srcId="{2B1FD05B-8BFC-44D0-98DF-C9AA5A11831A}" destId="{C98B2136-C794-42C9-97E2-4FBB8E853F76}" srcOrd="13" destOrd="0" presId="urn:microsoft.com/office/officeart/2005/8/layout/cycle6"/>
    <dgm:cxn modelId="{B8E41B3D-7302-42FE-840D-2D3A8656DF78}" type="presParOf" srcId="{2B1FD05B-8BFC-44D0-98DF-C9AA5A11831A}" destId="{B2D5CB80-6465-4C2E-AB3E-5E1A7591A151}" srcOrd="14"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A3B61B7-C762-464A-9C2F-9BE1735618ED}" type="doc">
      <dgm:prSet loTypeId="urn:microsoft.com/office/officeart/2005/8/layout/cycle6" loCatId="cycle" qsTypeId="urn:microsoft.com/office/officeart/2005/8/quickstyle/simple1" qsCatId="simple" csTypeId="urn:microsoft.com/office/officeart/2005/8/colors/colorful1" csCatId="colorful" phldr="1"/>
      <dgm:spPr/>
      <dgm:t>
        <a:bodyPr/>
        <a:lstStyle/>
        <a:p>
          <a:endParaRPr lang="en-GB"/>
        </a:p>
      </dgm:t>
    </dgm:pt>
    <dgm:pt modelId="{B5C8D0DC-481E-4E8D-8DA7-15B364843941}">
      <dgm:prSet phldrT="[Text]" phldr="0" custT="1"/>
      <dgm:spPr>
        <a:ln>
          <a:solidFill>
            <a:schemeClr val="accent2"/>
          </a:solidFill>
        </a:ln>
        <a:effectLst>
          <a:outerShdw blurRad="317500" dist="63500" dir="5400000" algn="ctr" rotWithShape="0">
            <a:srgbClr val="000000">
              <a:alpha val="25000"/>
            </a:srgbClr>
          </a:outerShdw>
        </a:effectLst>
      </dgm:spPr>
      <dgm:t>
        <a:bodyPr bIns="108000"/>
        <a:lstStyle/>
        <a:p>
          <a:pPr>
            <a:lnSpc>
              <a:spcPts val="2100"/>
            </a:lnSpc>
            <a:spcAft>
              <a:spcPts val="0"/>
            </a:spcAft>
          </a:pPr>
          <a:r>
            <a:rPr lang="en-GB" sz="1600" b="1" dirty="0"/>
            <a:t>Exploring</a:t>
          </a:r>
        </a:p>
      </dgm:t>
    </dgm:pt>
    <dgm:pt modelId="{995F45C4-8A44-4BA9-ACD7-928789D657F0}" type="parTrans" cxnId="{BE409FE8-B4B8-4B77-ADD5-35166F637DB7}">
      <dgm:prSet/>
      <dgm:spPr/>
      <dgm:t>
        <a:bodyPr/>
        <a:lstStyle/>
        <a:p>
          <a:endParaRPr lang="en-GB"/>
        </a:p>
      </dgm:t>
    </dgm:pt>
    <dgm:pt modelId="{47448BB8-96E1-4771-8204-1550B672F946}" type="sibTrans" cxnId="{BE409FE8-B4B8-4B77-ADD5-35166F637DB7}">
      <dgm:prSet/>
      <dgm:spPr/>
      <dgm:t>
        <a:bodyPr/>
        <a:lstStyle/>
        <a:p>
          <a:endParaRPr lang="en-GB"/>
        </a:p>
      </dgm:t>
    </dgm:pt>
    <dgm:pt modelId="{C130AEE1-0F45-42C2-8515-2A188ACD5A5D}">
      <dgm:prSet phldrT="[Text]" phldr="0" custT="1"/>
      <dgm:spPr>
        <a:ln>
          <a:solidFill>
            <a:schemeClr val="accent3"/>
          </a:solidFill>
        </a:ln>
        <a:effectLst>
          <a:outerShdw blurRad="317500" dist="63500" dir="5400000" algn="ctr" rotWithShape="0">
            <a:srgbClr val="000000">
              <a:alpha val="25000"/>
            </a:srgbClr>
          </a:outerShdw>
        </a:effectLst>
      </dgm:spPr>
      <dgm:t>
        <a:bodyPr bIns="108000"/>
        <a:lstStyle/>
        <a:p>
          <a:pPr>
            <a:lnSpc>
              <a:spcPts val="2100"/>
            </a:lnSpc>
            <a:spcAft>
              <a:spcPts val="0"/>
            </a:spcAft>
          </a:pPr>
          <a:r>
            <a:rPr lang="en-GB" sz="1600" b="1" dirty="0"/>
            <a:t>Stopping</a:t>
          </a:r>
        </a:p>
      </dgm:t>
    </dgm:pt>
    <dgm:pt modelId="{DE3FA1C8-10D9-4303-A989-0A5A95BE7924}" type="parTrans" cxnId="{350730D4-4095-4D3C-828F-14A161641A68}">
      <dgm:prSet/>
      <dgm:spPr/>
      <dgm:t>
        <a:bodyPr/>
        <a:lstStyle/>
        <a:p>
          <a:endParaRPr lang="en-GB"/>
        </a:p>
      </dgm:t>
    </dgm:pt>
    <dgm:pt modelId="{33D89798-7BD3-43B8-83A5-3B7D61C6A754}" type="sibTrans" cxnId="{350730D4-4095-4D3C-828F-14A161641A68}">
      <dgm:prSet/>
      <dgm:spPr/>
      <dgm:t>
        <a:bodyPr/>
        <a:lstStyle/>
        <a:p>
          <a:endParaRPr lang="en-GB"/>
        </a:p>
      </dgm:t>
    </dgm:pt>
    <dgm:pt modelId="{F9AE33B9-7336-48C8-AA0C-783235E3BD08}">
      <dgm:prSet phldrT="[Text]" phldr="0" custT="1"/>
      <dgm:spPr>
        <a:ln>
          <a:solidFill>
            <a:schemeClr val="accent4"/>
          </a:solidFill>
        </a:ln>
        <a:effectLst>
          <a:outerShdw blurRad="317500" dist="63500" dir="5400000" algn="ctr" rotWithShape="0">
            <a:srgbClr val="000000">
              <a:alpha val="25000"/>
            </a:srgbClr>
          </a:outerShdw>
        </a:effectLst>
      </dgm:spPr>
      <dgm:t>
        <a:bodyPr bIns="108000"/>
        <a:lstStyle/>
        <a:p>
          <a:pPr>
            <a:lnSpc>
              <a:spcPts val="2100"/>
            </a:lnSpc>
            <a:spcAft>
              <a:spcPts val="0"/>
            </a:spcAft>
          </a:pPr>
          <a:r>
            <a:rPr lang="en-GB" sz="1600" b="1" dirty="0"/>
            <a:t>Following up</a:t>
          </a:r>
        </a:p>
      </dgm:t>
    </dgm:pt>
    <dgm:pt modelId="{52A3D4DA-3EF3-4A6E-8085-29E416598854}" type="parTrans" cxnId="{19CBB856-C34C-450F-BF5C-981F20561A11}">
      <dgm:prSet/>
      <dgm:spPr/>
      <dgm:t>
        <a:bodyPr/>
        <a:lstStyle/>
        <a:p>
          <a:endParaRPr lang="en-GB"/>
        </a:p>
      </dgm:t>
    </dgm:pt>
    <dgm:pt modelId="{A12516DC-E52D-427C-A93E-50306A0A328E}" type="sibTrans" cxnId="{19CBB856-C34C-450F-BF5C-981F20561A11}">
      <dgm:prSet/>
      <dgm:spPr/>
      <dgm:t>
        <a:bodyPr/>
        <a:lstStyle/>
        <a:p>
          <a:endParaRPr lang="en-GB"/>
        </a:p>
      </dgm:t>
    </dgm:pt>
    <dgm:pt modelId="{9011995C-E6FB-4131-AE96-A4222303038D}">
      <dgm:prSet phldrT="[Text]" phldr="0" custT="1"/>
      <dgm:spPr>
        <a:ln>
          <a:solidFill>
            <a:schemeClr val="accent5"/>
          </a:solidFill>
        </a:ln>
        <a:effectLst>
          <a:outerShdw blurRad="317500" dist="63500" dir="5400000" algn="ctr" rotWithShape="0">
            <a:srgbClr val="000000">
              <a:alpha val="25000"/>
            </a:srgbClr>
          </a:outerShdw>
        </a:effectLst>
      </dgm:spPr>
      <dgm:t>
        <a:bodyPr bIns="108000"/>
        <a:lstStyle/>
        <a:p>
          <a:pPr>
            <a:lnSpc>
              <a:spcPts val="2100"/>
            </a:lnSpc>
            <a:spcAft>
              <a:spcPts val="0"/>
            </a:spcAft>
          </a:pPr>
          <a:r>
            <a:rPr lang="en-GB" sz="1600" b="1" dirty="0"/>
            <a:t>Maintaining</a:t>
          </a:r>
        </a:p>
      </dgm:t>
    </dgm:pt>
    <dgm:pt modelId="{8D02C38D-317F-471D-8112-A6336B2EB59D}" type="parTrans" cxnId="{7813D6C0-9DA1-417D-B4E1-0A21D0587A02}">
      <dgm:prSet/>
      <dgm:spPr/>
      <dgm:t>
        <a:bodyPr/>
        <a:lstStyle/>
        <a:p>
          <a:endParaRPr lang="en-GB"/>
        </a:p>
      </dgm:t>
    </dgm:pt>
    <dgm:pt modelId="{BB15A9A5-FD52-4CE1-BC1F-B39A46E7BC7A}" type="sibTrans" cxnId="{7813D6C0-9DA1-417D-B4E1-0A21D0587A02}">
      <dgm:prSet/>
      <dgm:spPr/>
      <dgm:t>
        <a:bodyPr/>
        <a:lstStyle/>
        <a:p>
          <a:endParaRPr lang="en-GB"/>
        </a:p>
      </dgm:t>
    </dgm:pt>
    <dgm:pt modelId="{52FFB108-5E5F-4D85-9424-906903D20623}">
      <dgm:prSet phldrT="[Text]" phldr="0" custT="1"/>
      <dgm:spPr>
        <a:ln>
          <a:solidFill>
            <a:schemeClr val="accent6"/>
          </a:solidFill>
        </a:ln>
        <a:effectLst>
          <a:outerShdw blurRad="317500" dist="63500" dir="5400000" algn="ctr" rotWithShape="0">
            <a:srgbClr val="000000">
              <a:alpha val="25000"/>
            </a:srgbClr>
          </a:outerShdw>
        </a:effectLst>
      </dgm:spPr>
      <dgm:t>
        <a:bodyPr bIns="108000"/>
        <a:lstStyle/>
        <a:p>
          <a:pPr>
            <a:lnSpc>
              <a:spcPts val="2100"/>
            </a:lnSpc>
            <a:spcAft>
              <a:spcPts val="0"/>
            </a:spcAft>
          </a:pPr>
          <a:r>
            <a:rPr lang="en-GB" sz="1600" b="1" dirty="0"/>
            <a:t>Reducing</a:t>
          </a:r>
        </a:p>
      </dgm:t>
    </dgm:pt>
    <dgm:pt modelId="{D444D0C3-1D2D-4C1A-8187-DB435C791427}" type="parTrans" cxnId="{3EEC8A02-7AEC-460E-8D6A-0157B680F950}">
      <dgm:prSet/>
      <dgm:spPr/>
      <dgm:t>
        <a:bodyPr/>
        <a:lstStyle/>
        <a:p>
          <a:endParaRPr lang="en-GB"/>
        </a:p>
      </dgm:t>
    </dgm:pt>
    <dgm:pt modelId="{F9701545-D7AE-42E0-A695-A0EE58725802}" type="sibTrans" cxnId="{3EEC8A02-7AEC-460E-8D6A-0157B680F950}">
      <dgm:prSet/>
      <dgm:spPr/>
      <dgm:t>
        <a:bodyPr/>
        <a:lstStyle/>
        <a:p>
          <a:endParaRPr lang="en-GB"/>
        </a:p>
      </dgm:t>
    </dgm:pt>
    <dgm:pt modelId="{2B1FD05B-8BFC-44D0-98DF-C9AA5A11831A}" type="pres">
      <dgm:prSet presAssocID="{6A3B61B7-C762-464A-9C2F-9BE1735618ED}" presName="cycle" presStyleCnt="0">
        <dgm:presLayoutVars>
          <dgm:dir/>
          <dgm:resizeHandles val="exact"/>
        </dgm:presLayoutVars>
      </dgm:prSet>
      <dgm:spPr/>
    </dgm:pt>
    <dgm:pt modelId="{E190B8AB-AE70-4D31-8A32-32E773415D72}" type="pres">
      <dgm:prSet presAssocID="{B5C8D0DC-481E-4E8D-8DA7-15B364843941}" presName="node" presStyleLbl="node1" presStyleIdx="0" presStyleCnt="5">
        <dgm:presLayoutVars>
          <dgm:bulletEnabled val="1"/>
        </dgm:presLayoutVars>
      </dgm:prSet>
      <dgm:spPr/>
    </dgm:pt>
    <dgm:pt modelId="{85199430-421A-4F05-AEB1-C919BED7A006}" type="pres">
      <dgm:prSet presAssocID="{B5C8D0DC-481E-4E8D-8DA7-15B364843941}" presName="spNode" presStyleCnt="0"/>
      <dgm:spPr/>
    </dgm:pt>
    <dgm:pt modelId="{7F5B92D1-CD61-42DB-91C6-5DEFBEFC63D6}" type="pres">
      <dgm:prSet presAssocID="{47448BB8-96E1-4771-8204-1550B672F946}" presName="sibTrans" presStyleLbl="sibTrans1D1" presStyleIdx="0" presStyleCnt="5"/>
      <dgm:spPr/>
    </dgm:pt>
    <dgm:pt modelId="{C7CD0FCC-B2CE-4952-BB04-FDE46FA0E617}" type="pres">
      <dgm:prSet presAssocID="{C130AEE1-0F45-42C2-8515-2A188ACD5A5D}" presName="node" presStyleLbl="node1" presStyleIdx="1" presStyleCnt="5">
        <dgm:presLayoutVars>
          <dgm:bulletEnabled val="1"/>
        </dgm:presLayoutVars>
      </dgm:prSet>
      <dgm:spPr/>
    </dgm:pt>
    <dgm:pt modelId="{BF822E52-F3A4-4E06-AA7E-B9FDD8AB3A4D}" type="pres">
      <dgm:prSet presAssocID="{C130AEE1-0F45-42C2-8515-2A188ACD5A5D}" presName="spNode" presStyleCnt="0"/>
      <dgm:spPr/>
    </dgm:pt>
    <dgm:pt modelId="{1319DB74-73E0-4DBE-92F4-3B1F8E3A8F4E}" type="pres">
      <dgm:prSet presAssocID="{33D89798-7BD3-43B8-83A5-3B7D61C6A754}" presName="sibTrans" presStyleLbl="sibTrans1D1" presStyleIdx="1" presStyleCnt="5"/>
      <dgm:spPr/>
    </dgm:pt>
    <dgm:pt modelId="{DD670D7C-B080-4180-8FA0-D2A812BE1652}" type="pres">
      <dgm:prSet presAssocID="{F9AE33B9-7336-48C8-AA0C-783235E3BD08}" presName="node" presStyleLbl="node1" presStyleIdx="2" presStyleCnt="5">
        <dgm:presLayoutVars>
          <dgm:bulletEnabled val="1"/>
        </dgm:presLayoutVars>
      </dgm:prSet>
      <dgm:spPr/>
    </dgm:pt>
    <dgm:pt modelId="{2A42026A-627F-4EA0-A967-C305DB929169}" type="pres">
      <dgm:prSet presAssocID="{F9AE33B9-7336-48C8-AA0C-783235E3BD08}" presName="spNode" presStyleCnt="0"/>
      <dgm:spPr/>
    </dgm:pt>
    <dgm:pt modelId="{AAAF0E52-4AF2-4E02-B0C1-AAE1E57AB752}" type="pres">
      <dgm:prSet presAssocID="{A12516DC-E52D-427C-A93E-50306A0A328E}" presName="sibTrans" presStyleLbl="sibTrans1D1" presStyleIdx="2" presStyleCnt="5"/>
      <dgm:spPr/>
    </dgm:pt>
    <dgm:pt modelId="{B882FDAE-D38F-4D97-B4AF-502E8303BADC}" type="pres">
      <dgm:prSet presAssocID="{9011995C-E6FB-4131-AE96-A4222303038D}" presName="node" presStyleLbl="node1" presStyleIdx="3" presStyleCnt="5">
        <dgm:presLayoutVars>
          <dgm:bulletEnabled val="1"/>
        </dgm:presLayoutVars>
      </dgm:prSet>
      <dgm:spPr/>
    </dgm:pt>
    <dgm:pt modelId="{3D4EFE7A-D1AA-4208-ABA3-4C77FF2C536D}" type="pres">
      <dgm:prSet presAssocID="{9011995C-E6FB-4131-AE96-A4222303038D}" presName="spNode" presStyleCnt="0"/>
      <dgm:spPr/>
    </dgm:pt>
    <dgm:pt modelId="{9FE3CB9D-5569-496E-BE6A-50778BD48E5F}" type="pres">
      <dgm:prSet presAssocID="{BB15A9A5-FD52-4CE1-BC1F-B39A46E7BC7A}" presName="sibTrans" presStyleLbl="sibTrans1D1" presStyleIdx="3" presStyleCnt="5"/>
      <dgm:spPr/>
    </dgm:pt>
    <dgm:pt modelId="{C03BAB9E-6659-496C-8B6B-4BB412378054}" type="pres">
      <dgm:prSet presAssocID="{52FFB108-5E5F-4D85-9424-906903D20623}" presName="node" presStyleLbl="node1" presStyleIdx="4" presStyleCnt="5">
        <dgm:presLayoutVars>
          <dgm:bulletEnabled val="1"/>
        </dgm:presLayoutVars>
      </dgm:prSet>
      <dgm:spPr/>
    </dgm:pt>
    <dgm:pt modelId="{C98B2136-C794-42C9-97E2-4FBB8E853F76}" type="pres">
      <dgm:prSet presAssocID="{52FFB108-5E5F-4D85-9424-906903D20623}" presName="spNode" presStyleCnt="0"/>
      <dgm:spPr/>
    </dgm:pt>
    <dgm:pt modelId="{B2D5CB80-6465-4C2E-AB3E-5E1A7591A151}" type="pres">
      <dgm:prSet presAssocID="{F9701545-D7AE-42E0-A695-A0EE58725802}" presName="sibTrans" presStyleLbl="sibTrans1D1" presStyleIdx="4" presStyleCnt="5"/>
      <dgm:spPr/>
    </dgm:pt>
  </dgm:ptLst>
  <dgm:cxnLst>
    <dgm:cxn modelId="{3EEC8A02-7AEC-460E-8D6A-0157B680F950}" srcId="{6A3B61B7-C762-464A-9C2F-9BE1735618ED}" destId="{52FFB108-5E5F-4D85-9424-906903D20623}" srcOrd="4" destOrd="0" parTransId="{D444D0C3-1D2D-4C1A-8187-DB435C791427}" sibTransId="{F9701545-D7AE-42E0-A695-A0EE58725802}"/>
    <dgm:cxn modelId="{6841510A-98F7-44A0-92FD-24C2D5E577A4}" type="presOf" srcId="{6A3B61B7-C762-464A-9C2F-9BE1735618ED}" destId="{2B1FD05B-8BFC-44D0-98DF-C9AA5A11831A}" srcOrd="0" destOrd="0" presId="urn:microsoft.com/office/officeart/2005/8/layout/cycle6"/>
    <dgm:cxn modelId="{6EF87F18-AE9F-497F-9886-907F6EBC278C}" type="presOf" srcId="{47448BB8-96E1-4771-8204-1550B672F946}" destId="{7F5B92D1-CD61-42DB-91C6-5DEFBEFC63D6}" srcOrd="0" destOrd="0" presId="urn:microsoft.com/office/officeart/2005/8/layout/cycle6"/>
    <dgm:cxn modelId="{71E4A525-6C25-469D-BB33-2C6015DE52CE}" type="presOf" srcId="{C130AEE1-0F45-42C2-8515-2A188ACD5A5D}" destId="{C7CD0FCC-B2CE-4952-BB04-FDE46FA0E617}" srcOrd="0" destOrd="0" presId="urn:microsoft.com/office/officeart/2005/8/layout/cycle6"/>
    <dgm:cxn modelId="{0ADB3829-13D4-4381-A26B-F6E95D155396}" type="presOf" srcId="{9011995C-E6FB-4131-AE96-A4222303038D}" destId="{B882FDAE-D38F-4D97-B4AF-502E8303BADC}" srcOrd="0" destOrd="0" presId="urn:microsoft.com/office/officeart/2005/8/layout/cycle6"/>
    <dgm:cxn modelId="{D8279B4D-0D43-4050-B300-704EA15351CF}" type="presOf" srcId="{F9AE33B9-7336-48C8-AA0C-783235E3BD08}" destId="{DD670D7C-B080-4180-8FA0-D2A812BE1652}" srcOrd="0" destOrd="0" presId="urn:microsoft.com/office/officeart/2005/8/layout/cycle6"/>
    <dgm:cxn modelId="{19CBB856-C34C-450F-BF5C-981F20561A11}" srcId="{6A3B61B7-C762-464A-9C2F-9BE1735618ED}" destId="{F9AE33B9-7336-48C8-AA0C-783235E3BD08}" srcOrd="2" destOrd="0" parTransId="{52A3D4DA-3EF3-4A6E-8085-29E416598854}" sibTransId="{A12516DC-E52D-427C-A93E-50306A0A328E}"/>
    <dgm:cxn modelId="{1ADEC781-F06B-410A-B7C5-024BB4A5802A}" type="presOf" srcId="{A12516DC-E52D-427C-A93E-50306A0A328E}" destId="{AAAF0E52-4AF2-4E02-B0C1-AAE1E57AB752}" srcOrd="0" destOrd="0" presId="urn:microsoft.com/office/officeart/2005/8/layout/cycle6"/>
    <dgm:cxn modelId="{3705ACB3-4DBC-4F2D-97DA-78E2C9C718E0}" type="presOf" srcId="{33D89798-7BD3-43B8-83A5-3B7D61C6A754}" destId="{1319DB74-73E0-4DBE-92F4-3B1F8E3A8F4E}" srcOrd="0" destOrd="0" presId="urn:microsoft.com/office/officeart/2005/8/layout/cycle6"/>
    <dgm:cxn modelId="{7B4DC0B8-F86B-4E95-B71F-41E9E5A7E997}" type="presOf" srcId="{F9701545-D7AE-42E0-A695-A0EE58725802}" destId="{B2D5CB80-6465-4C2E-AB3E-5E1A7591A151}" srcOrd="0" destOrd="0" presId="urn:microsoft.com/office/officeart/2005/8/layout/cycle6"/>
    <dgm:cxn modelId="{7813D6C0-9DA1-417D-B4E1-0A21D0587A02}" srcId="{6A3B61B7-C762-464A-9C2F-9BE1735618ED}" destId="{9011995C-E6FB-4131-AE96-A4222303038D}" srcOrd="3" destOrd="0" parTransId="{8D02C38D-317F-471D-8112-A6336B2EB59D}" sibTransId="{BB15A9A5-FD52-4CE1-BC1F-B39A46E7BC7A}"/>
    <dgm:cxn modelId="{F66FE8D1-AF5E-42A4-9928-451849C5529E}" type="presOf" srcId="{B5C8D0DC-481E-4E8D-8DA7-15B364843941}" destId="{E190B8AB-AE70-4D31-8A32-32E773415D72}" srcOrd="0" destOrd="0" presId="urn:microsoft.com/office/officeart/2005/8/layout/cycle6"/>
    <dgm:cxn modelId="{350730D4-4095-4D3C-828F-14A161641A68}" srcId="{6A3B61B7-C762-464A-9C2F-9BE1735618ED}" destId="{C130AEE1-0F45-42C2-8515-2A188ACD5A5D}" srcOrd="1" destOrd="0" parTransId="{DE3FA1C8-10D9-4303-A989-0A5A95BE7924}" sibTransId="{33D89798-7BD3-43B8-83A5-3B7D61C6A754}"/>
    <dgm:cxn modelId="{742637D4-47D7-4D93-8E04-6BB4632C529C}" type="presOf" srcId="{BB15A9A5-FD52-4CE1-BC1F-B39A46E7BC7A}" destId="{9FE3CB9D-5569-496E-BE6A-50778BD48E5F}" srcOrd="0" destOrd="0" presId="urn:microsoft.com/office/officeart/2005/8/layout/cycle6"/>
    <dgm:cxn modelId="{BE409FE8-B4B8-4B77-ADD5-35166F637DB7}" srcId="{6A3B61B7-C762-464A-9C2F-9BE1735618ED}" destId="{B5C8D0DC-481E-4E8D-8DA7-15B364843941}" srcOrd="0" destOrd="0" parTransId="{995F45C4-8A44-4BA9-ACD7-928789D657F0}" sibTransId="{47448BB8-96E1-4771-8204-1550B672F946}"/>
    <dgm:cxn modelId="{81096AFE-BBA0-484A-9F30-53AFA12127A9}" type="presOf" srcId="{52FFB108-5E5F-4D85-9424-906903D20623}" destId="{C03BAB9E-6659-496C-8B6B-4BB412378054}" srcOrd="0" destOrd="0" presId="urn:microsoft.com/office/officeart/2005/8/layout/cycle6"/>
    <dgm:cxn modelId="{422F4B21-5A01-4D80-9DD2-953C81534544}" type="presParOf" srcId="{2B1FD05B-8BFC-44D0-98DF-C9AA5A11831A}" destId="{E190B8AB-AE70-4D31-8A32-32E773415D72}" srcOrd="0" destOrd="0" presId="urn:microsoft.com/office/officeart/2005/8/layout/cycle6"/>
    <dgm:cxn modelId="{B2C79DB1-2F9E-428F-81EE-264E847C21AC}" type="presParOf" srcId="{2B1FD05B-8BFC-44D0-98DF-C9AA5A11831A}" destId="{85199430-421A-4F05-AEB1-C919BED7A006}" srcOrd="1" destOrd="0" presId="urn:microsoft.com/office/officeart/2005/8/layout/cycle6"/>
    <dgm:cxn modelId="{5559E0C8-3944-47DF-B1A4-385B0BDD720A}" type="presParOf" srcId="{2B1FD05B-8BFC-44D0-98DF-C9AA5A11831A}" destId="{7F5B92D1-CD61-42DB-91C6-5DEFBEFC63D6}" srcOrd="2" destOrd="0" presId="urn:microsoft.com/office/officeart/2005/8/layout/cycle6"/>
    <dgm:cxn modelId="{832A1DE2-7F8A-4C2C-9CD2-9D97CF4EDD9D}" type="presParOf" srcId="{2B1FD05B-8BFC-44D0-98DF-C9AA5A11831A}" destId="{C7CD0FCC-B2CE-4952-BB04-FDE46FA0E617}" srcOrd="3" destOrd="0" presId="urn:microsoft.com/office/officeart/2005/8/layout/cycle6"/>
    <dgm:cxn modelId="{ADFF2046-43F8-4673-A731-C9EC2269B6C1}" type="presParOf" srcId="{2B1FD05B-8BFC-44D0-98DF-C9AA5A11831A}" destId="{BF822E52-F3A4-4E06-AA7E-B9FDD8AB3A4D}" srcOrd="4" destOrd="0" presId="urn:microsoft.com/office/officeart/2005/8/layout/cycle6"/>
    <dgm:cxn modelId="{2EA69AA8-719F-4E16-B501-4727E4B74CFA}" type="presParOf" srcId="{2B1FD05B-8BFC-44D0-98DF-C9AA5A11831A}" destId="{1319DB74-73E0-4DBE-92F4-3B1F8E3A8F4E}" srcOrd="5" destOrd="0" presId="urn:microsoft.com/office/officeart/2005/8/layout/cycle6"/>
    <dgm:cxn modelId="{B2B7DCF5-1058-4D04-9C31-337B2B032ACB}" type="presParOf" srcId="{2B1FD05B-8BFC-44D0-98DF-C9AA5A11831A}" destId="{DD670D7C-B080-4180-8FA0-D2A812BE1652}" srcOrd="6" destOrd="0" presId="urn:microsoft.com/office/officeart/2005/8/layout/cycle6"/>
    <dgm:cxn modelId="{9B2E4B13-9D10-45DB-9357-AB17A3F0EE3A}" type="presParOf" srcId="{2B1FD05B-8BFC-44D0-98DF-C9AA5A11831A}" destId="{2A42026A-627F-4EA0-A967-C305DB929169}" srcOrd="7" destOrd="0" presId="urn:microsoft.com/office/officeart/2005/8/layout/cycle6"/>
    <dgm:cxn modelId="{7DCF2690-BEF2-48F8-A8C3-714A15B411EE}" type="presParOf" srcId="{2B1FD05B-8BFC-44D0-98DF-C9AA5A11831A}" destId="{AAAF0E52-4AF2-4E02-B0C1-AAE1E57AB752}" srcOrd="8" destOrd="0" presId="urn:microsoft.com/office/officeart/2005/8/layout/cycle6"/>
    <dgm:cxn modelId="{BDB85341-B7B8-4705-B093-E74D46DE767B}" type="presParOf" srcId="{2B1FD05B-8BFC-44D0-98DF-C9AA5A11831A}" destId="{B882FDAE-D38F-4D97-B4AF-502E8303BADC}" srcOrd="9" destOrd="0" presId="urn:microsoft.com/office/officeart/2005/8/layout/cycle6"/>
    <dgm:cxn modelId="{87E47BD2-A0D9-4DA4-9534-5A5B2D950767}" type="presParOf" srcId="{2B1FD05B-8BFC-44D0-98DF-C9AA5A11831A}" destId="{3D4EFE7A-D1AA-4208-ABA3-4C77FF2C536D}" srcOrd="10" destOrd="0" presId="urn:microsoft.com/office/officeart/2005/8/layout/cycle6"/>
    <dgm:cxn modelId="{2B522BE9-B638-436A-81EA-01A8253B9790}" type="presParOf" srcId="{2B1FD05B-8BFC-44D0-98DF-C9AA5A11831A}" destId="{9FE3CB9D-5569-496E-BE6A-50778BD48E5F}" srcOrd="11" destOrd="0" presId="urn:microsoft.com/office/officeart/2005/8/layout/cycle6"/>
    <dgm:cxn modelId="{B77A39C3-337D-4EE4-A338-1005DA50E3E9}" type="presParOf" srcId="{2B1FD05B-8BFC-44D0-98DF-C9AA5A11831A}" destId="{C03BAB9E-6659-496C-8B6B-4BB412378054}" srcOrd="12" destOrd="0" presId="urn:microsoft.com/office/officeart/2005/8/layout/cycle6"/>
    <dgm:cxn modelId="{D0D22E5D-7B0E-41A4-A937-7AB7784F23F3}" type="presParOf" srcId="{2B1FD05B-8BFC-44D0-98DF-C9AA5A11831A}" destId="{C98B2136-C794-42C9-97E2-4FBB8E853F76}" srcOrd="13" destOrd="0" presId="urn:microsoft.com/office/officeart/2005/8/layout/cycle6"/>
    <dgm:cxn modelId="{B8E41B3D-7302-42FE-840D-2D3A8656DF78}" type="presParOf" srcId="{2B1FD05B-8BFC-44D0-98DF-C9AA5A11831A}" destId="{B2D5CB80-6465-4C2E-AB3E-5E1A7591A151}" srcOrd="14"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90B8AB-AE70-4D31-8A32-32E773415D72}">
      <dsp:nvSpPr>
        <dsp:cNvPr id="0" name=""/>
        <dsp:cNvSpPr/>
      </dsp:nvSpPr>
      <dsp:spPr>
        <a:xfrm>
          <a:off x="2064152" y="175319"/>
          <a:ext cx="1670575" cy="1085874"/>
        </a:xfrm>
        <a:prstGeom prst="roundRect">
          <a:avLst/>
        </a:prstGeom>
        <a:solidFill>
          <a:schemeClr val="accent2">
            <a:hueOff val="0"/>
            <a:satOff val="0"/>
            <a:lumOff val="0"/>
            <a:alphaOff val="0"/>
          </a:schemeClr>
        </a:solidFill>
        <a:ln w="12700" cap="flat" cmpd="sng" algn="ctr">
          <a:solidFill>
            <a:schemeClr val="accent2"/>
          </a:solidFill>
          <a:prstDash val="solid"/>
          <a:miter/>
        </a:ln>
        <a:effectLst>
          <a:outerShdw blurRad="317500" dist="63500" dir="5400000" algn="ctr" rotWithShape="0">
            <a:srgbClr val="000000">
              <a:alpha val="25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108000" numCol="1" spcCol="1270" anchor="ctr" anchorCtr="0">
          <a:noAutofit/>
        </a:bodyPr>
        <a:lstStyle/>
        <a:p>
          <a:pPr marL="0" lvl="0" indent="0" algn="ctr" defTabSz="711200">
            <a:lnSpc>
              <a:spcPts val="2100"/>
            </a:lnSpc>
            <a:spcBef>
              <a:spcPct val="0"/>
            </a:spcBef>
            <a:spcAft>
              <a:spcPts val="0"/>
            </a:spcAft>
            <a:buNone/>
          </a:pPr>
          <a:r>
            <a:rPr lang="en-GB" sz="1600" b="1" kern="1200" dirty="0"/>
            <a:t>Exploring</a:t>
          </a:r>
        </a:p>
      </dsp:txBody>
      <dsp:txXfrm>
        <a:off x="2117160" y="228327"/>
        <a:ext cx="1564559" cy="979858"/>
      </dsp:txXfrm>
    </dsp:sp>
    <dsp:sp modelId="{7F5B92D1-CD61-42DB-91C6-5DEFBEFC63D6}">
      <dsp:nvSpPr>
        <dsp:cNvPr id="0" name=""/>
        <dsp:cNvSpPr/>
      </dsp:nvSpPr>
      <dsp:spPr>
        <a:xfrm>
          <a:off x="730442" y="718256"/>
          <a:ext cx="4337994" cy="4337994"/>
        </a:xfrm>
        <a:custGeom>
          <a:avLst/>
          <a:gdLst/>
          <a:ahLst/>
          <a:cxnLst/>
          <a:rect l="0" t="0" r="0" b="0"/>
          <a:pathLst>
            <a:path>
              <a:moveTo>
                <a:pt x="3015755" y="172112"/>
              </a:moveTo>
              <a:arcTo wR="2168997" hR="2168997" stAng="17578732" swAng="1960960"/>
            </a:path>
          </a:pathLst>
        </a:custGeom>
        <a:noFill/>
        <a:ln w="6350" cap="flat" cmpd="sng" algn="ctr">
          <a:solidFill>
            <a:schemeClr val="accent2">
              <a:hueOff val="0"/>
              <a:satOff val="0"/>
              <a:lumOff val="0"/>
              <a:alphaOff val="0"/>
            </a:schemeClr>
          </a:solidFill>
          <a:prstDash val="solid"/>
          <a:miter/>
        </a:ln>
        <a:effectLst/>
      </dsp:spPr>
      <dsp:style>
        <a:lnRef idx="1">
          <a:scrgbClr r="0" g="0" b="0"/>
        </a:lnRef>
        <a:fillRef idx="0">
          <a:scrgbClr r="0" g="0" b="0"/>
        </a:fillRef>
        <a:effectRef idx="0">
          <a:scrgbClr r="0" g="0" b="0"/>
        </a:effectRef>
        <a:fontRef idx="minor"/>
      </dsp:style>
    </dsp:sp>
    <dsp:sp modelId="{C7CD0FCC-B2CE-4952-BB04-FDE46FA0E617}">
      <dsp:nvSpPr>
        <dsp:cNvPr id="0" name=""/>
        <dsp:cNvSpPr/>
      </dsp:nvSpPr>
      <dsp:spPr>
        <a:xfrm>
          <a:off x="4126991" y="1674059"/>
          <a:ext cx="1670575" cy="1085874"/>
        </a:xfrm>
        <a:prstGeom prst="roundRect">
          <a:avLst/>
        </a:prstGeom>
        <a:solidFill>
          <a:schemeClr val="accent3">
            <a:hueOff val="0"/>
            <a:satOff val="0"/>
            <a:lumOff val="0"/>
            <a:alphaOff val="0"/>
          </a:schemeClr>
        </a:solidFill>
        <a:ln w="12700" cap="flat" cmpd="sng" algn="ctr">
          <a:solidFill>
            <a:schemeClr val="accent3"/>
          </a:solidFill>
          <a:prstDash val="solid"/>
          <a:miter/>
        </a:ln>
        <a:effectLst>
          <a:outerShdw blurRad="317500" dist="63500" dir="5400000" algn="ctr" rotWithShape="0">
            <a:srgbClr val="000000">
              <a:alpha val="25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108000" numCol="1" spcCol="1270" anchor="ctr" anchorCtr="0">
          <a:noAutofit/>
        </a:bodyPr>
        <a:lstStyle/>
        <a:p>
          <a:pPr marL="0" lvl="0" indent="0" algn="ctr" defTabSz="711200">
            <a:lnSpc>
              <a:spcPts val="2100"/>
            </a:lnSpc>
            <a:spcBef>
              <a:spcPct val="0"/>
            </a:spcBef>
            <a:spcAft>
              <a:spcPts val="0"/>
            </a:spcAft>
            <a:buNone/>
          </a:pPr>
          <a:r>
            <a:rPr lang="en-GB" sz="1600" b="1" kern="1200" dirty="0"/>
            <a:t>Stopping</a:t>
          </a:r>
        </a:p>
      </dsp:txBody>
      <dsp:txXfrm>
        <a:off x="4179999" y="1727067"/>
        <a:ext cx="1564559" cy="979858"/>
      </dsp:txXfrm>
    </dsp:sp>
    <dsp:sp modelId="{1319DB74-73E0-4DBE-92F4-3B1F8E3A8F4E}">
      <dsp:nvSpPr>
        <dsp:cNvPr id="0" name=""/>
        <dsp:cNvSpPr/>
      </dsp:nvSpPr>
      <dsp:spPr>
        <a:xfrm>
          <a:off x="730442" y="718256"/>
          <a:ext cx="4337994" cy="4337994"/>
        </a:xfrm>
        <a:custGeom>
          <a:avLst/>
          <a:gdLst/>
          <a:ahLst/>
          <a:cxnLst/>
          <a:rect l="0" t="0" r="0" b="0"/>
          <a:pathLst>
            <a:path>
              <a:moveTo>
                <a:pt x="4335025" y="2055539"/>
              </a:moveTo>
              <a:arcTo wR="2168997" hR="2168997" stAng="21420093" swAng="2195858"/>
            </a:path>
          </a:pathLst>
        </a:custGeom>
        <a:noFill/>
        <a:ln w="6350" cap="flat" cmpd="sng" algn="ctr">
          <a:solidFill>
            <a:schemeClr val="accent3">
              <a:hueOff val="0"/>
              <a:satOff val="0"/>
              <a:lumOff val="0"/>
              <a:alphaOff val="0"/>
            </a:schemeClr>
          </a:solidFill>
          <a:prstDash val="solid"/>
          <a:miter/>
        </a:ln>
        <a:effectLst/>
      </dsp:spPr>
      <dsp:style>
        <a:lnRef idx="1">
          <a:scrgbClr r="0" g="0" b="0"/>
        </a:lnRef>
        <a:fillRef idx="0">
          <a:scrgbClr r="0" g="0" b="0"/>
        </a:fillRef>
        <a:effectRef idx="0">
          <a:scrgbClr r="0" g="0" b="0"/>
        </a:effectRef>
        <a:fontRef idx="minor"/>
      </dsp:style>
    </dsp:sp>
    <dsp:sp modelId="{DD670D7C-B080-4180-8FA0-D2A812BE1652}">
      <dsp:nvSpPr>
        <dsp:cNvPr id="0" name=""/>
        <dsp:cNvSpPr/>
      </dsp:nvSpPr>
      <dsp:spPr>
        <a:xfrm>
          <a:off x="3339056" y="4099072"/>
          <a:ext cx="1670575" cy="1085874"/>
        </a:xfrm>
        <a:prstGeom prst="roundRect">
          <a:avLst/>
        </a:prstGeom>
        <a:solidFill>
          <a:schemeClr val="accent4">
            <a:hueOff val="0"/>
            <a:satOff val="0"/>
            <a:lumOff val="0"/>
            <a:alphaOff val="0"/>
          </a:schemeClr>
        </a:solidFill>
        <a:ln w="12700" cap="flat" cmpd="sng" algn="ctr">
          <a:solidFill>
            <a:schemeClr val="accent4"/>
          </a:solidFill>
          <a:prstDash val="solid"/>
          <a:miter/>
        </a:ln>
        <a:effectLst>
          <a:outerShdw blurRad="317500" dist="63500" dir="5400000" algn="ctr" rotWithShape="0">
            <a:srgbClr val="000000">
              <a:alpha val="25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108000" numCol="1" spcCol="1270" anchor="ctr" anchorCtr="0">
          <a:noAutofit/>
        </a:bodyPr>
        <a:lstStyle/>
        <a:p>
          <a:pPr marL="0" lvl="0" indent="0" algn="ctr" defTabSz="711200">
            <a:lnSpc>
              <a:spcPts val="2100"/>
            </a:lnSpc>
            <a:spcBef>
              <a:spcPct val="0"/>
            </a:spcBef>
            <a:spcAft>
              <a:spcPts val="0"/>
            </a:spcAft>
            <a:buNone/>
          </a:pPr>
          <a:r>
            <a:rPr lang="en-GB" sz="1600" b="1" kern="1200" dirty="0"/>
            <a:t>Following up</a:t>
          </a:r>
        </a:p>
      </dsp:txBody>
      <dsp:txXfrm>
        <a:off x="3392064" y="4152080"/>
        <a:ext cx="1564559" cy="979858"/>
      </dsp:txXfrm>
    </dsp:sp>
    <dsp:sp modelId="{AAAF0E52-4AF2-4E02-B0C1-AAE1E57AB752}">
      <dsp:nvSpPr>
        <dsp:cNvPr id="0" name=""/>
        <dsp:cNvSpPr/>
      </dsp:nvSpPr>
      <dsp:spPr>
        <a:xfrm>
          <a:off x="730442" y="718256"/>
          <a:ext cx="4337994" cy="4337994"/>
        </a:xfrm>
        <a:custGeom>
          <a:avLst/>
          <a:gdLst/>
          <a:ahLst/>
          <a:cxnLst/>
          <a:rect l="0" t="0" r="0" b="0"/>
          <a:pathLst>
            <a:path>
              <a:moveTo>
                <a:pt x="2600000" y="4294740"/>
              </a:moveTo>
              <a:arcTo wR="2168997" hR="2168997" stAng="4712305" swAng="1375390"/>
            </a:path>
          </a:pathLst>
        </a:custGeom>
        <a:noFill/>
        <a:ln w="6350" cap="flat" cmpd="sng" algn="ctr">
          <a:solidFill>
            <a:schemeClr val="accent4">
              <a:hueOff val="0"/>
              <a:satOff val="0"/>
              <a:lumOff val="0"/>
              <a:alphaOff val="0"/>
            </a:schemeClr>
          </a:solidFill>
          <a:prstDash val="solid"/>
          <a:miter/>
        </a:ln>
        <a:effectLst/>
      </dsp:spPr>
      <dsp:style>
        <a:lnRef idx="1">
          <a:scrgbClr r="0" g="0" b="0"/>
        </a:lnRef>
        <a:fillRef idx="0">
          <a:scrgbClr r="0" g="0" b="0"/>
        </a:fillRef>
        <a:effectRef idx="0">
          <a:scrgbClr r="0" g="0" b="0"/>
        </a:effectRef>
        <a:fontRef idx="minor"/>
      </dsp:style>
    </dsp:sp>
    <dsp:sp modelId="{B882FDAE-D38F-4D97-B4AF-502E8303BADC}">
      <dsp:nvSpPr>
        <dsp:cNvPr id="0" name=""/>
        <dsp:cNvSpPr/>
      </dsp:nvSpPr>
      <dsp:spPr>
        <a:xfrm>
          <a:off x="789247" y="4099072"/>
          <a:ext cx="1670575" cy="1085874"/>
        </a:xfrm>
        <a:prstGeom prst="roundRect">
          <a:avLst/>
        </a:prstGeom>
        <a:solidFill>
          <a:schemeClr val="accent5">
            <a:hueOff val="0"/>
            <a:satOff val="0"/>
            <a:lumOff val="0"/>
            <a:alphaOff val="0"/>
          </a:schemeClr>
        </a:solidFill>
        <a:ln w="12700" cap="flat" cmpd="sng" algn="ctr">
          <a:solidFill>
            <a:schemeClr val="accent5"/>
          </a:solidFill>
          <a:prstDash val="solid"/>
          <a:miter/>
        </a:ln>
        <a:effectLst>
          <a:outerShdw blurRad="317500" dist="63500" dir="5400000" algn="ctr" rotWithShape="0">
            <a:srgbClr val="000000">
              <a:alpha val="25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108000" numCol="1" spcCol="1270" anchor="ctr" anchorCtr="0">
          <a:noAutofit/>
        </a:bodyPr>
        <a:lstStyle/>
        <a:p>
          <a:pPr marL="0" lvl="0" indent="0" algn="ctr" defTabSz="711200">
            <a:lnSpc>
              <a:spcPts val="2100"/>
            </a:lnSpc>
            <a:spcBef>
              <a:spcPct val="0"/>
            </a:spcBef>
            <a:spcAft>
              <a:spcPts val="0"/>
            </a:spcAft>
            <a:buNone/>
          </a:pPr>
          <a:r>
            <a:rPr lang="en-GB" sz="1600" b="1" kern="1200" dirty="0"/>
            <a:t>Maintaining</a:t>
          </a:r>
        </a:p>
      </dsp:txBody>
      <dsp:txXfrm>
        <a:off x="842255" y="4152080"/>
        <a:ext cx="1564559" cy="979858"/>
      </dsp:txXfrm>
    </dsp:sp>
    <dsp:sp modelId="{9FE3CB9D-5569-496E-BE6A-50778BD48E5F}">
      <dsp:nvSpPr>
        <dsp:cNvPr id="0" name=""/>
        <dsp:cNvSpPr/>
      </dsp:nvSpPr>
      <dsp:spPr>
        <a:xfrm>
          <a:off x="730442" y="718256"/>
          <a:ext cx="4337994" cy="4337994"/>
        </a:xfrm>
        <a:custGeom>
          <a:avLst/>
          <a:gdLst/>
          <a:ahLst/>
          <a:cxnLst/>
          <a:rect l="0" t="0" r="0" b="0"/>
          <a:pathLst>
            <a:path>
              <a:moveTo>
                <a:pt x="362376" y="3369276"/>
              </a:moveTo>
              <a:arcTo wR="2168997" hR="2168997" stAng="8784049" swAng="2195858"/>
            </a:path>
          </a:pathLst>
        </a:custGeom>
        <a:noFill/>
        <a:ln w="6350" cap="flat" cmpd="sng" algn="ctr">
          <a:solidFill>
            <a:schemeClr val="accent5">
              <a:hueOff val="0"/>
              <a:satOff val="0"/>
              <a:lumOff val="0"/>
              <a:alphaOff val="0"/>
            </a:schemeClr>
          </a:solidFill>
          <a:prstDash val="solid"/>
          <a:miter/>
        </a:ln>
        <a:effectLst/>
      </dsp:spPr>
      <dsp:style>
        <a:lnRef idx="1">
          <a:scrgbClr r="0" g="0" b="0"/>
        </a:lnRef>
        <a:fillRef idx="0">
          <a:scrgbClr r="0" g="0" b="0"/>
        </a:fillRef>
        <a:effectRef idx="0">
          <a:scrgbClr r="0" g="0" b="0"/>
        </a:effectRef>
        <a:fontRef idx="minor"/>
      </dsp:style>
    </dsp:sp>
    <dsp:sp modelId="{C03BAB9E-6659-496C-8B6B-4BB412378054}">
      <dsp:nvSpPr>
        <dsp:cNvPr id="0" name=""/>
        <dsp:cNvSpPr/>
      </dsp:nvSpPr>
      <dsp:spPr>
        <a:xfrm>
          <a:off x="1313" y="1674059"/>
          <a:ext cx="1670575" cy="1085874"/>
        </a:xfrm>
        <a:prstGeom prst="roundRect">
          <a:avLst/>
        </a:prstGeom>
        <a:solidFill>
          <a:schemeClr val="accent6">
            <a:hueOff val="0"/>
            <a:satOff val="0"/>
            <a:lumOff val="0"/>
            <a:alphaOff val="0"/>
          </a:schemeClr>
        </a:solidFill>
        <a:ln w="12700" cap="flat" cmpd="sng" algn="ctr">
          <a:solidFill>
            <a:schemeClr val="accent6"/>
          </a:solidFill>
          <a:prstDash val="solid"/>
          <a:miter/>
        </a:ln>
        <a:effectLst>
          <a:outerShdw blurRad="317500" dist="63500" dir="5400000" algn="ctr" rotWithShape="0">
            <a:srgbClr val="000000">
              <a:alpha val="25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108000" numCol="1" spcCol="1270" anchor="ctr" anchorCtr="0">
          <a:noAutofit/>
        </a:bodyPr>
        <a:lstStyle/>
        <a:p>
          <a:pPr marL="0" lvl="0" indent="0" algn="ctr" defTabSz="711200">
            <a:lnSpc>
              <a:spcPts val="2100"/>
            </a:lnSpc>
            <a:spcBef>
              <a:spcPct val="0"/>
            </a:spcBef>
            <a:spcAft>
              <a:spcPts val="0"/>
            </a:spcAft>
            <a:buNone/>
          </a:pPr>
          <a:r>
            <a:rPr lang="en-GB" sz="1600" b="1" kern="1200" dirty="0"/>
            <a:t>Gradual reduction</a:t>
          </a:r>
        </a:p>
      </dsp:txBody>
      <dsp:txXfrm>
        <a:off x="54321" y="1727067"/>
        <a:ext cx="1564559" cy="979858"/>
      </dsp:txXfrm>
    </dsp:sp>
    <dsp:sp modelId="{B2D5CB80-6465-4C2E-AB3E-5E1A7591A151}">
      <dsp:nvSpPr>
        <dsp:cNvPr id="0" name=""/>
        <dsp:cNvSpPr/>
      </dsp:nvSpPr>
      <dsp:spPr>
        <a:xfrm>
          <a:off x="730442" y="718256"/>
          <a:ext cx="4337994" cy="4337994"/>
        </a:xfrm>
        <a:custGeom>
          <a:avLst/>
          <a:gdLst/>
          <a:ahLst/>
          <a:cxnLst/>
          <a:rect l="0" t="0" r="0" b="0"/>
          <a:pathLst>
            <a:path>
              <a:moveTo>
                <a:pt x="378013" y="945507"/>
              </a:moveTo>
              <a:arcTo wR="2168997" hR="2168997" stAng="12860309" swAng="1960960"/>
            </a:path>
          </a:pathLst>
        </a:custGeom>
        <a:noFill/>
        <a:ln w="6350" cap="flat" cmpd="sng" algn="ctr">
          <a:solidFill>
            <a:schemeClr val="accent6">
              <a:hueOff val="0"/>
              <a:satOff val="0"/>
              <a:lumOff val="0"/>
              <a:alphaOff val="0"/>
            </a:schemeClr>
          </a:solidFill>
          <a:prstDash val="solid"/>
          <a:miter/>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90B8AB-AE70-4D31-8A32-32E773415D72}">
      <dsp:nvSpPr>
        <dsp:cNvPr id="0" name=""/>
        <dsp:cNvSpPr/>
      </dsp:nvSpPr>
      <dsp:spPr>
        <a:xfrm>
          <a:off x="2064152" y="175319"/>
          <a:ext cx="1670575" cy="1085874"/>
        </a:xfrm>
        <a:prstGeom prst="roundRect">
          <a:avLst/>
        </a:prstGeom>
        <a:solidFill>
          <a:schemeClr val="accent2">
            <a:hueOff val="0"/>
            <a:satOff val="0"/>
            <a:lumOff val="0"/>
            <a:alphaOff val="0"/>
          </a:schemeClr>
        </a:solidFill>
        <a:ln w="12700" cap="flat" cmpd="sng" algn="ctr">
          <a:solidFill>
            <a:schemeClr val="accent2"/>
          </a:solidFill>
          <a:prstDash val="solid"/>
          <a:miter/>
        </a:ln>
        <a:effectLst>
          <a:outerShdw blurRad="317500" dist="63500" dir="5400000" algn="ctr" rotWithShape="0">
            <a:srgbClr val="000000">
              <a:alpha val="25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108000" numCol="1" spcCol="1270" anchor="ctr" anchorCtr="0">
          <a:noAutofit/>
        </a:bodyPr>
        <a:lstStyle/>
        <a:p>
          <a:pPr marL="0" lvl="0" indent="0" algn="ctr" defTabSz="711200">
            <a:lnSpc>
              <a:spcPts val="2100"/>
            </a:lnSpc>
            <a:spcBef>
              <a:spcPct val="0"/>
            </a:spcBef>
            <a:spcAft>
              <a:spcPts val="0"/>
            </a:spcAft>
            <a:buNone/>
          </a:pPr>
          <a:r>
            <a:rPr lang="en-GB" sz="1600" b="1" kern="1200" dirty="0"/>
            <a:t>Exploring</a:t>
          </a:r>
        </a:p>
      </dsp:txBody>
      <dsp:txXfrm>
        <a:off x="2117160" y="228327"/>
        <a:ext cx="1564559" cy="979858"/>
      </dsp:txXfrm>
    </dsp:sp>
    <dsp:sp modelId="{7F5B92D1-CD61-42DB-91C6-5DEFBEFC63D6}">
      <dsp:nvSpPr>
        <dsp:cNvPr id="0" name=""/>
        <dsp:cNvSpPr/>
      </dsp:nvSpPr>
      <dsp:spPr>
        <a:xfrm>
          <a:off x="730442" y="718256"/>
          <a:ext cx="4337994" cy="4337994"/>
        </a:xfrm>
        <a:custGeom>
          <a:avLst/>
          <a:gdLst/>
          <a:ahLst/>
          <a:cxnLst/>
          <a:rect l="0" t="0" r="0" b="0"/>
          <a:pathLst>
            <a:path>
              <a:moveTo>
                <a:pt x="3015755" y="172112"/>
              </a:moveTo>
              <a:arcTo wR="2168997" hR="2168997" stAng="17578732" swAng="1960960"/>
            </a:path>
          </a:pathLst>
        </a:custGeom>
        <a:noFill/>
        <a:ln w="6350" cap="flat" cmpd="sng" algn="ctr">
          <a:solidFill>
            <a:schemeClr val="accent2">
              <a:hueOff val="0"/>
              <a:satOff val="0"/>
              <a:lumOff val="0"/>
              <a:alphaOff val="0"/>
            </a:schemeClr>
          </a:solidFill>
          <a:prstDash val="solid"/>
          <a:miter/>
        </a:ln>
        <a:effectLst/>
      </dsp:spPr>
      <dsp:style>
        <a:lnRef idx="1">
          <a:scrgbClr r="0" g="0" b="0"/>
        </a:lnRef>
        <a:fillRef idx="0">
          <a:scrgbClr r="0" g="0" b="0"/>
        </a:fillRef>
        <a:effectRef idx="0">
          <a:scrgbClr r="0" g="0" b="0"/>
        </a:effectRef>
        <a:fontRef idx="minor"/>
      </dsp:style>
    </dsp:sp>
    <dsp:sp modelId="{C7CD0FCC-B2CE-4952-BB04-FDE46FA0E617}">
      <dsp:nvSpPr>
        <dsp:cNvPr id="0" name=""/>
        <dsp:cNvSpPr/>
      </dsp:nvSpPr>
      <dsp:spPr>
        <a:xfrm>
          <a:off x="4126991" y="1674059"/>
          <a:ext cx="1670575" cy="1085874"/>
        </a:xfrm>
        <a:prstGeom prst="roundRect">
          <a:avLst/>
        </a:prstGeom>
        <a:solidFill>
          <a:schemeClr val="accent3">
            <a:hueOff val="0"/>
            <a:satOff val="0"/>
            <a:lumOff val="0"/>
            <a:alphaOff val="0"/>
          </a:schemeClr>
        </a:solidFill>
        <a:ln w="12700" cap="flat" cmpd="sng" algn="ctr">
          <a:solidFill>
            <a:schemeClr val="accent3"/>
          </a:solidFill>
          <a:prstDash val="solid"/>
          <a:miter/>
        </a:ln>
        <a:effectLst>
          <a:outerShdw blurRad="317500" dist="63500" dir="5400000" algn="ctr" rotWithShape="0">
            <a:srgbClr val="000000">
              <a:alpha val="25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108000" numCol="1" spcCol="1270" anchor="ctr" anchorCtr="0">
          <a:noAutofit/>
        </a:bodyPr>
        <a:lstStyle/>
        <a:p>
          <a:pPr marL="0" lvl="0" indent="0" algn="ctr" defTabSz="711200">
            <a:lnSpc>
              <a:spcPts val="2100"/>
            </a:lnSpc>
            <a:spcBef>
              <a:spcPct val="0"/>
            </a:spcBef>
            <a:spcAft>
              <a:spcPts val="0"/>
            </a:spcAft>
            <a:buNone/>
          </a:pPr>
          <a:r>
            <a:rPr lang="en-GB" sz="1600" b="1" kern="1200" dirty="0"/>
            <a:t>Stopping</a:t>
          </a:r>
        </a:p>
      </dsp:txBody>
      <dsp:txXfrm>
        <a:off x="4179999" y="1727067"/>
        <a:ext cx="1564559" cy="979858"/>
      </dsp:txXfrm>
    </dsp:sp>
    <dsp:sp modelId="{1319DB74-73E0-4DBE-92F4-3B1F8E3A8F4E}">
      <dsp:nvSpPr>
        <dsp:cNvPr id="0" name=""/>
        <dsp:cNvSpPr/>
      </dsp:nvSpPr>
      <dsp:spPr>
        <a:xfrm>
          <a:off x="730442" y="718256"/>
          <a:ext cx="4337994" cy="4337994"/>
        </a:xfrm>
        <a:custGeom>
          <a:avLst/>
          <a:gdLst/>
          <a:ahLst/>
          <a:cxnLst/>
          <a:rect l="0" t="0" r="0" b="0"/>
          <a:pathLst>
            <a:path>
              <a:moveTo>
                <a:pt x="4335025" y="2055539"/>
              </a:moveTo>
              <a:arcTo wR="2168997" hR="2168997" stAng="21420093" swAng="2195858"/>
            </a:path>
          </a:pathLst>
        </a:custGeom>
        <a:noFill/>
        <a:ln w="6350" cap="flat" cmpd="sng" algn="ctr">
          <a:solidFill>
            <a:schemeClr val="accent3">
              <a:hueOff val="0"/>
              <a:satOff val="0"/>
              <a:lumOff val="0"/>
              <a:alphaOff val="0"/>
            </a:schemeClr>
          </a:solidFill>
          <a:prstDash val="solid"/>
          <a:miter/>
        </a:ln>
        <a:effectLst/>
      </dsp:spPr>
      <dsp:style>
        <a:lnRef idx="1">
          <a:scrgbClr r="0" g="0" b="0"/>
        </a:lnRef>
        <a:fillRef idx="0">
          <a:scrgbClr r="0" g="0" b="0"/>
        </a:fillRef>
        <a:effectRef idx="0">
          <a:scrgbClr r="0" g="0" b="0"/>
        </a:effectRef>
        <a:fontRef idx="minor"/>
      </dsp:style>
    </dsp:sp>
    <dsp:sp modelId="{DD670D7C-B080-4180-8FA0-D2A812BE1652}">
      <dsp:nvSpPr>
        <dsp:cNvPr id="0" name=""/>
        <dsp:cNvSpPr/>
      </dsp:nvSpPr>
      <dsp:spPr>
        <a:xfrm>
          <a:off x="3339056" y="4099072"/>
          <a:ext cx="1670575" cy="1085874"/>
        </a:xfrm>
        <a:prstGeom prst="roundRect">
          <a:avLst/>
        </a:prstGeom>
        <a:solidFill>
          <a:schemeClr val="accent4">
            <a:hueOff val="0"/>
            <a:satOff val="0"/>
            <a:lumOff val="0"/>
            <a:alphaOff val="0"/>
          </a:schemeClr>
        </a:solidFill>
        <a:ln w="12700" cap="flat" cmpd="sng" algn="ctr">
          <a:solidFill>
            <a:schemeClr val="accent4"/>
          </a:solidFill>
          <a:prstDash val="solid"/>
          <a:miter/>
        </a:ln>
        <a:effectLst>
          <a:outerShdw blurRad="317500" dist="63500" dir="5400000" algn="ctr" rotWithShape="0">
            <a:srgbClr val="000000">
              <a:alpha val="25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108000" numCol="1" spcCol="1270" anchor="ctr" anchorCtr="0">
          <a:noAutofit/>
        </a:bodyPr>
        <a:lstStyle/>
        <a:p>
          <a:pPr marL="0" lvl="0" indent="0" algn="ctr" defTabSz="711200">
            <a:lnSpc>
              <a:spcPts val="2100"/>
            </a:lnSpc>
            <a:spcBef>
              <a:spcPct val="0"/>
            </a:spcBef>
            <a:spcAft>
              <a:spcPts val="0"/>
            </a:spcAft>
            <a:buNone/>
          </a:pPr>
          <a:r>
            <a:rPr lang="en-GB" sz="1600" b="1" kern="1200" dirty="0"/>
            <a:t>Following up</a:t>
          </a:r>
        </a:p>
      </dsp:txBody>
      <dsp:txXfrm>
        <a:off x="3392064" y="4152080"/>
        <a:ext cx="1564559" cy="979858"/>
      </dsp:txXfrm>
    </dsp:sp>
    <dsp:sp modelId="{AAAF0E52-4AF2-4E02-B0C1-AAE1E57AB752}">
      <dsp:nvSpPr>
        <dsp:cNvPr id="0" name=""/>
        <dsp:cNvSpPr/>
      </dsp:nvSpPr>
      <dsp:spPr>
        <a:xfrm>
          <a:off x="730442" y="718256"/>
          <a:ext cx="4337994" cy="4337994"/>
        </a:xfrm>
        <a:custGeom>
          <a:avLst/>
          <a:gdLst/>
          <a:ahLst/>
          <a:cxnLst/>
          <a:rect l="0" t="0" r="0" b="0"/>
          <a:pathLst>
            <a:path>
              <a:moveTo>
                <a:pt x="2600000" y="4294740"/>
              </a:moveTo>
              <a:arcTo wR="2168997" hR="2168997" stAng="4712305" swAng="1375390"/>
            </a:path>
          </a:pathLst>
        </a:custGeom>
        <a:noFill/>
        <a:ln w="6350" cap="flat" cmpd="sng" algn="ctr">
          <a:solidFill>
            <a:schemeClr val="accent4">
              <a:hueOff val="0"/>
              <a:satOff val="0"/>
              <a:lumOff val="0"/>
              <a:alphaOff val="0"/>
            </a:schemeClr>
          </a:solidFill>
          <a:prstDash val="solid"/>
          <a:miter/>
        </a:ln>
        <a:effectLst/>
      </dsp:spPr>
      <dsp:style>
        <a:lnRef idx="1">
          <a:scrgbClr r="0" g="0" b="0"/>
        </a:lnRef>
        <a:fillRef idx="0">
          <a:scrgbClr r="0" g="0" b="0"/>
        </a:fillRef>
        <a:effectRef idx="0">
          <a:scrgbClr r="0" g="0" b="0"/>
        </a:effectRef>
        <a:fontRef idx="minor"/>
      </dsp:style>
    </dsp:sp>
    <dsp:sp modelId="{B882FDAE-D38F-4D97-B4AF-502E8303BADC}">
      <dsp:nvSpPr>
        <dsp:cNvPr id="0" name=""/>
        <dsp:cNvSpPr/>
      </dsp:nvSpPr>
      <dsp:spPr>
        <a:xfrm>
          <a:off x="789247" y="4099072"/>
          <a:ext cx="1670575" cy="1085874"/>
        </a:xfrm>
        <a:prstGeom prst="roundRect">
          <a:avLst/>
        </a:prstGeom>
        <a:solidFill>
          <a:schemeClr val="accent5">
            <a:hueOff val="0"/>
            <a:satOff val="0"/>
            <a:lumOff val="0"/>
            <a:alphaOff val="0"/>
          </a:schemeClr>
        </a:solidFill>
        <a:ln w="12700" cap="flat" cmpd="sng" algn="ctr">
          <a:solidFill>
            <a:schemeClr val="accent5"/>
          </a:solidFill>
          <a:prstDash val="solid"/>
          <a:miter/>
        </a:ln>
        <a:effectLst>
          <a:outerShdw blurRad="317500" dist="63500" dir="5400000" algn="ctr" rotWithShape="0">
            <a:srgbClr val="000000">
              <a:alpha val="25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108000" numCol="1" spcCol="1270" anchor="ctr" anchorCtr="0">
          <a:noAutofit/>
        </a:bodyPr>
        <a:lstStyle/>
        <a:p>
          <a:pPr marL="0" lvl="0" indent="0" algn="ctr" defTabSz="711200">
            <a:lnSpc>
              <a:spcPts val="2100"/>
            </a:lnSpc>
            <a:spcBef>
              <a:spcPct val="0"/>
            </a:spcBef>
            <a:spcAft>
              <a:spcPts val="0"/>
            </a:spcAft>
            <a:buNone/>
          </a:pPr>
          <a:r>
            <a:rPr lang="en-GB" sz="1600" b="1" kern="1200" dirty="0"/>
            <a:t>Maintaining</a:t>
          </a:r>
        </a:p>
      </dsp:txBody>
      <dsp:txXfrm>
        <a:off x="842255" y="4152080"/>
        <a:ext cx="1564559" cy="979858"/>
      </dsp:txXfrm>
    </dsp:sp>
    <dsp:sp modelId="{9FE3CB9D-5569-496E-BE6A-50778BD48E5F}">
      <dsp:nvSpPr>
        <dsp:cNvPr id="0" name=""/>
        <dsp:cNvSpPr/>
      </dsp:nvSpPr>
      <dsp:spPr>
        <a:xfrm>
          <a:off x="730442" y="718256"/>
          <a:ext cx="4337994" cy="4337994"/>
        </a:xfrm>
        <a:custGeom>
          <a:avLst/>
          <a:gdLst/>
          <a:ahLst/>
          <a:cxnLst/>
          <a:rect l="0" t="0" r="0" b="0"/>
          <a:pathLst>
            <a:path>
              <a:moveTo>
                <a:pt x="362376" y="3369276"/>
              </a:moveTo>
              <a:arcTo wR="2168997" hR="2168997" stAng="8784049" swAng="2195858"/>
            </a:path>
          </a:pathLst>
        </a:custGeom>
        <a:noFill/>
        <a:ln w="6350" cap="flat" cmpd="sng" algn="ctr">
          <a:solidFill>
            <a:schemeClr val="accent5">
              <a:hueOff val="0"/>
              <a:satOff val="0"/>
              <a:lumOff val="0"/>
              <a:alphaOff val="0"/>
            </a:schemeClr>
          </a:solidFill>
          <a:prstDash val="solid"/>
          <a:miter/>
        </a:ln>
        <a:effectLst/>
      </dsp:spPr>
      <dsp:style>
        <a:lnRef idx="1">
          <a:scrgbClr r="0" g="0" b="0"/>
        </a:lnRef>
        <a:fillRef idx="0">
          <a:scrgbClr r="0" g="0" b="0"/>
        </a:fillRef>
        <a:effectRef idx="0">
          <a:scrgbClr r="0" g="0" b="0"/>
        </a:effectRef>
        <a:fontRef idx="minor"/>
      </dsp:style>
    </dsp:sp>
    <dsp:sp modelId="{C03BAB9E-6659-496C-8B6B-4BB412378054}">
      <dsp:nvSpPr>
        <dsp:cNvPr id="0" name=""/>
        <dsp:cNvSpPr/>
      </dsp:nvSpPr>
      <dsp:spPr>
        <a:xfrm>
          <a:off x="1313" y="1674059"/>
          <a:ext cx="1670575" cy="1085874"/>
        </a:xfrm>
        <a:prstGeom prst="roundRect">
          <a:avLst/>
        </a:prstGeom>
        <a:solidFill>
          <a:schemeClr val="accent6">
            <a:hueOff val="0"/>
            <a:satOff val="0"/>
            <a:lumOff val="0"/>
            <a:alphaOff val="0"/>
          </a:schemeClr>
        </a:solidFill>
        <a:ln w="12700" cap="flat" cmpd="sng" algn="ctr">
          <a:solidFill>
            <a:schemeClr val="accent6"/>
          </a:solidFill>
          <a:prstDash val="solid"/>
          <a:miter/>
        </a:ln>
        <a:effectLst>
          <a:outerShdw blurRad="317500" dist="63500" dir="5400000" algn="ctr" rotWithShape="0">
            <a:srgbClr val="000000">
              <a:alpha val="25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108000" numCol="1" spcCol="1270" anchor="ctr" anchorCtr="0">
          <a:noAutofit/>
        </a:bodyPr>
        <a:lstStyle/>
        <a:p>
          <a:pPr marL="0" lvl="0" indent="0" algn="ctr" defTabSz="711200">
            <a:lnSpc>
              <a:spcPts val="2100"/>
            </a:lnSpc>
            <a:spcBef>
              <a:spcPct val="0"/>
            </a:spcBef>
            <a:spcAft>
              <a:spcPts val="0"/>
            </a:spcAft>
            <a:buNone/>
          </a:pPr>
          <a:r>
            <a:rPr lang="en-GB" sz="1600" b="1" kern="1200" dirty="0"/>
            <a:t>Reducing</a:t>
          </a:r>
        </a:p>
      </dsp:txBody>
      <dsp:txXfrm>
        <a:off x="54321" y="1727067"/>
        <a:ext cx="1564559" cy="979858"/>
      </dsp:txXfrm>
    </dsp:sp>
    <dsp:sp modelId="{B2D5CB80-6465-4C2E-AB3E-5E1A7591A151}">
      <dsp:nvSpPr>
        <dsp:cNvPr id="0" name=""/>
        <dsp:cNvSpPr/>
      </dsp:nvSpPr>
      <dsp:spPr>
        <a:xfrm>
          <a:off x="730442" y="718256"/>
          <a:ext cx="4337994" cy="4337994"/>
        </a:xfrm>
        <a:custGeom>
          <a:avLst/>
          <a:gdLst/>
          <a:ahLst/>
          <a:cxnLst/>
          <a:rect l="0" t="0" r="0" b="0"/>
          <a:pathLst>
            <a:path>
              <a:moveTo>
                <a:pt x="378013" y="945507"/>
              </a:moveTo>
              <a:arcTo wR="2168997" hR="2168997" stAng="12860309" swAng="1960960"/>
            </a:path>
          </a:pathLst>
        </a:custGeom>
        <a:noFill/>
        <a:ln w="6350" cap="flat" cmpd="sng" algn="ctr">
          <a:solidFill>
            <a:schemeClr val="accent6">
              <a:hueOff val="0"/>
              <a:satOff val="0"/>
              <a:lumOff val="0"/>
              <a:alphaOff val="0"/>
            </a:schemeClr>
          </a:solidFill>
          <a:prstDash val="solid"/>
          <a:miter/>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33"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r>
              <a:rPr lang="en-US" sz="1800" b="0" strike="noStrike" spc="-1">
                <a:solidFill>
                  <a:srgbClr val="414141"/>
                </a:solidFill>
                <a:latin typeface="Century Gothic"/>
              </a:rPr>
              <a:t>Click to move the slide</a:t>
            </a:r>
          </a:p>
        </p:txBody>
      </p:sp>
      <p:sp>
        <p:nvSpPr>
          <p:cNvPr id="334"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GB" sz="2000" b="0" strike="noStrike" spc="-1">
                <a:solidFill>
                  <a:srgbClr val="000000"/>
                </a:solidFill>
                <a:latin typeface="Arial"/>
              </a:rPr>
              <a:t>Click to edit the notes format</a:t>
            </a:r>
          </a:p>
        </p:txBody>
      </p:sp>
      <p:sp>
        <p:nvSpPr>
          <p:cNvPr id="335"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pPr indent="0">
              <a:buNone/>
            </a:pPr>
            <a:r>
              <a:rPr lang="en-GB" sz="1400" b="0" strike="noStrike" spc="-1">
                <a:solidFill>
                  <a:srgbClr val="000000"/>
                </a:solidFill>
                <a:latin typeface="Times New Roman"/>
              </a:rPr>
              <a:t>&lt;header&gt;</a:t>
            </a:r>
          </a:p>
        </p:txBody>
      </p:sp>
      <p:sp>
        <p:nvSpPr>
          <p:cNvPr id="336" name="PlaceHolder 4"/>
          <p:cNvSpPr>
            <a:spLocks noGrp="1"/>
          </p:cNvSpPr>
          <p:nvPr>
            <p:ph type="dt" idx="2"/>
          </p:nvPr>
        </p:nvSpPr>
        <p:spPr>
          <a:xfrm>
            <a:off x="4278960" y="0"/>
            <a:ext cx="3280680" cy="534240"/>
          </a:xfrm>
          <a:prstGeom prst="rect">
            <a:avLst/>
          </a:prstGeom>
          <a:noFill/>
          <a:ln w="0">
            <a:noFill/>
          </a:ln>
        </p:spPr>
        <p:txBody>
          <a:bodyPr lIns="0" tIns="0" rIns="0" bIns="0" anchor="t">
            <a:noAutofit/>
          </a:bodyPr>
          <a:lstStyle>
            <a:lvl1pPr indent="0" algn="r">
              <a:buNone/>
              <a:defRPr lang="en-GB" sz="1400" b="0" strike="noStrike" spc="-1">
                <a:solidFill>
                  <a:srgbClr val="000000"/>
                </a:solidFill>
                <a:latin typeface="Times New Roman"/>
              </a:defRPr>
            </a:lvl1pPr>
          </a:lstStyle>
          <a:p>
            <a:pPr indent="0" algn="r">
              <a:buNone/>
            </a:pPr>
            <a:r>
              <a:rPr lang="en-GB" sz="1400" b="0" strike="noStrike" spc="-1">
                <a:solidFill>
                  <a:srgbClr val="000000"/>
                </a:solidFill>
                <a:latin typeface="Times New Roman"/>
              </a:rPr>
              <a:t>&lt;date/time&gt;</a:t>
            </a:r>
          </a:p>
        </p:txBody>
      </p:sp>
      <p:sp>
        <p:nvSpPr>
          <p:cNvPr id="337" name="PlaceHolder 5"/>
          <p:cNvSpPr>
            <a:spLocks noGrp="1"/>
          </p:cNvSpPr>
          <p:nvPr>
            <p:ph type="ftr" idx="3"/>
          </p:nvPr>
        </p:nvSpPr>
        <p:spPr>
          <a:xfrm>
            <a:off x="0" y="10157400"/>
            <a:ext cx="3280680" cy="534240"/>
          </a:xfrm>
          <a:prstGeom prst="rect">
            <a:avLst/>
          </a:prstGeom>
          <a:noFill/>
          <a:ln w="0">
            <a:noFill/>
          </a:ln>
        </p:spPr>
        <p:txBody>
          <a:bodyPr lIns="0" tIns="0" rIns="0" bIns="0" anchor="b">
            <a:noAutofit/>
          </a:bodyPr>
          <a:lstStyle>
            <a:lvl1pPr indent="0">
              <a:buNone/>
              <a:defRPr lang="en-GB" sz="1400" b="0" strike="noStrike" spc="-1">
                <a:solidFill>
                  <a:srgbClr val="000000"/>
                </a:solidFill>
                <a:latin typeface="Times New Roman"/>
              </a:defRPr>
            </a:lvl1pPr>
          </a:lstStyle>
          <a:p>
            <a:pPr indent="0">
              <a:buNone/>
            </a:pPr>
            <a:r>
              <a:rPr lang="en-GB" sz="1400" b="0" strike="noStrike" spc="-1">
                <a:solidFill>
                  <a:srgbClr val="000000"/>
                </a:solidFill>
                <a:latin typeface="Times New Roman"/>
              </a:rPr>
              <a:t>&lt;footer&gt;</a:t>
            </a:r>
          </a:p>
        </p:txBody>
      </p:sp>
      <p:sp>
        <p:nvSpPr>
          <p:cNvPr id="338" name="PlaceHolder 6"/>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F1DDF512-F0A8-4C6E-AED3-361A217D6734}" type="slidenum">
              <a:rPr lang="en-GB" sz="1400" b="0" strike="noStrike" spc="-1">
                <a:solidFill>
                  <a:srgbClr val="000000"/>
                </a:solidFill>
                <a:latin typeface="Times New Roman"/>
              </a:rPr>
              <a:t>‹#›</a:t>
            </a:fld>
            <a:endParaRPr lang="en-GB" sz="1400" b="0" strike="noStrike" spc="-1">
              <a:solidFill>
                <a:srgbClr val="000000"/>
              </a:solidFill>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PlaceHolder 1"/>
          <p:cNvSpPr>
            <a:spLocks noGrp="1" noRot="1" noChangeAspect="1"/>
          </p:cNvSpPr>
          <p:nvPr>
            <p:ph type="sldImg"/>
          </p:nvPr>
        </p:nvSpPr>
        <p:spPr>
          <a:xfrm>
            <a:off x="685800" y="1143000"/>
            <a:ext cx="5486040" cy="3085920"/>
          </a:xfrm>
          <a:prstGeom prst="rect">
            <a:avLst/>
          </a:prstGeom>
          <a:ln w="0">
            <a:noFill/>
          </a:ln>
        </p:spPr>
      </p:sp>
      <p:sp>
        <p:nvSpPr>
          <p:cNvPr id="488"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buNone/>
            </a:pPr>
            <a:endParaRPr lang="en-GB" sz="1800" b="0" strike="noStrike" spc="-1">
              <a:solidFill>
                <a:srgbClr val="000000"/>
              </a:solidFill>
              <a:latin typeface="Arial"/>
            </a:endParaRPr>
          </a:p>
        </p:txBody>
      </p:sp>
      <p:sp>
        <p:nvSpPr>
          <p:cNvPr id="489" name="PlaceHolder 3"/>
          <p:cNvSpPr>
            <a:spLocks noGrp="1"/>
          </p:cNvSpPr>
          <p:nvPr>
            <p:ph type="sldNum" idx="5"/>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02968E78-CCFD-43D8-B65C-4E360A616456}" type="slidenum">
              <a:rPr lang="en-GB" sz="1200" b="0" strike="noStrike" spc="-1">
                <a:solidFill>
                  <a:srgbClr val="000000"/>
                </a:solidFill>
                <a:latin typeface="Times New Roman"/>
              </a:rPr>
              <a:t>1</a:t>
            </a:fld>
            <a:endParaRPr lang="en-GB" sz="1200" b="0" strike="noStrike" spc="-1">
              <a:solidFill>
                <a:srgbClr val="000000"/>
              </a:solidFill>
              <a:latin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 name="PlaceHolder 1"/>
          <p:cNvSpPr>
            <a:spLocks noGrp="1" noRot="1" noChangeAspect="1"/>
          </p:cNvSpPr>
          <p:nvPr>
            <p:ph type="sldImg"/>
          </p:nvPr>
        </p:nvSpPr>
        <p:spPr>
          <a:xfrm>
            <a:off x="685800" y="1143000"/>
            <a:ext cx="5486040" cy="3085920"/>
          </a:xfrm>
          <a:prstGeom prst="rect">
            <a:avLst/>
          </a:prstGeom>
          <a:ln w="0">
            <a:noFill/>
          </a:ln>
        </p:spPr>
      </p:sp>
      <p:sp>
        <p:nvSpPr>
          <p:cNvPr id="515"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indent="0">
              <a:lnSpc>
                <a:spcPct val="100000"/>
              </a:lnSpc>
              <a:buNone/>
              <a:tabLst>
                <a:tab pos="0" algn="l"/>
              </a:tabLst>
            </a:pPr>
            <a:r>
              <a:rPr lang="en-US" sz="2000" b="1" strike="noStrike" spc="-1">
                <a:solidFill>
                  <a:srgbClr val="000000"/>
                </a:solidFill>
                <a:latin typeface="Calibri"/>
                <a:ea typeface="Calibri"/>
              </a:rPr>
              <a:t>Exercise 1 </a:t>
            </a:r>
            <a:endParaRPr lang="en-GB" sz="20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Activity summary:</a:t>
            </a:r>
            <a:r>
              <a:rPr lang="en-GB" sz="1200" b="0" strike="noStrike" spc="-1">
                <a:solidFill>
                  <a:srgbClr val="000000"/>
                </a:solidFill>
                <a:latin typeface="+mn-lt"/>
                <a:ea typeface="+mn-ea"/>
              </a:rPr>
              <a:t>​ </a:t>
            </a:r>
            <a:r>
              <a:rPr lang="en-US" sz="2000" b="0" strike="noStrike" spc="-1">
                <a:solidFill>
                  <a:srgbClr val="000000"/>
                </a:solidFill>
                <a:latin typeface="Calibri"/>
                <a:ea typeface="Calibri"/>
              </a:rPr>
              <a:t>What might influence young people’s decision to stop vaping</a:t>
            </a:r>
            <a:endParaRPr lang="en-GB" sz="20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Method:</a:t>
            </a:r>
            <a:r>
              <a:rPr lang="en-GB" sz="1200" b="0" strike="noStrike" spc="-1">
                <a:solidFill>
                  <a:srgbClr val="000000"/>
                </a:solidFill>
                <a:latin typeface="+mn-lt"/>
                <a:ea typeface="+mn-ea"/>
              </a:rPr>
              <a:t> Group call out</a:t>
            </a:r>
            <a:endParaRPr lang="en-GB" sz="12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Duration:</a:t>
            </a:r>
            <a:r>
              <a:rPr lang="en-GB" sz="1200" b="0" strike="noStrike" spc="-1">
                <a:solidFill>
                  <a:srgbClr val="000000"/>
                </a:solidFill>
                <a:latin typeface="+mn-lt"/>
                <a:ea typeface="+mn-ea"/>
              </a:rPr>
              <a:t> 5 minutes </a:t>
            </a:r>
            <a:r>
              <a:rPr lang="en-US"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US" sz="1200" b="1" strike="noStrike" spc="-1">
                <a:solidFill>
                  <a:srgbClr val="000000"/>
                </a:solidFill>
                <a:latin typeface="+mn-lt"/>
                <a:ea typeface="+mn-ea"/>
              </a:rPr>
              <a:t> </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US" sz="1200" b="1" strike="noStrike" spc="-1">
                <a:solidFill>
                  <a:srgbClr val="000000"/>
                </a:solidFill>
                <a:latin typeface="+mn-lt"/>
                <a:ea typeface="+mn-ea"/>
              </a:rPr>
              <a:t>Method:</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GB" sz="1200" b="0" strike="noStrike" spc="-1">
                <a:solidFill>
                  <a:srgbClr val="000000"/>
                </a:solidFill>
                <a:latin typeface="+mn-lt"/>
                <a:ea typeface="+mn-ea"/>
              </a:rPr>
              <a:t>Advise participants to call out what they think might influence a young people to stop vaping</a:t>
            </a: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Health beliefs</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Current circumstances</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Past experience</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Other people's beliefs</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Level of support</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Self-efficacy</a:t>
            </a:r>
            <a:endParaRPr lang="en-GB" sz="2000" b="0" strike="noStrike" spc="-1">
              <a:solidFill>
                <a:srgbClr val="000000"/>
              </a:solidFill>
              <a:latin typeface="Arial"/>
            </a:endParaRPr>
          </a:p>
          <a:p>
            <a:pPr indent="0">
              <a:lnSpc>
                <a:spcPct val="100000"/>
              </a:lnSpc>
              <a:buNone/>
              <a:tabLst>
                <a:tab pos="0" algn="l"/>
              </a:tabLst>
            </a:pPr>
            <a:r>
              <a:rPr lang="en-US" sz="2000" b="1" strike="noStrike" spc="-1">
                <a:solidFill>
                  <a:srgbClr val="000000"/>
                </a:solidFill>
                <a:latin typeface="Calibri"/>
                <a:ea typeface="Calibri"/>
              </a:rPr>
              <a:t>Rarely about pros and cons</a:t>
            </a:r>
            <a:endParaRPr lang="en-GB" sz="2000" b="0" strike="noStrike" spc="-1">
              <a:solidFill>
                <a:srgbClr val="000000"/>
              </a:solidFill>
              <a:latin typeface="Arial"/>
            </a:endParaRPr>
          </a:p>
          <a:p>
            <a:pPr indent="0">
              <a:lnSpc>
                <a:spcPct val="100000"/>
              </a:lnSpc>
              <a:buNone/>
              <a:tabLst>
                <a:tab pos="0" algn="l"/>
              </a:tabLst>
            </a:pPr>
            <a:r>
              <a:rPr lang="en-US" sz="2000" b="1" strike="noStrike" spc="-1">
                <a:solidFill>
                  <a:srgbClr val="000000"/>
                </a:solidFill>
                <a:latin typeface="Calibri"/>
                <a:ea typeface="Calibri"/>
              </a:rPr>
              <a:t>Motivation is fluid – peeks and troughs</a:t>
            </a:r>
            <a:endParaRPr lang="en-GB" sz="2000" b="0" strike="noStrike" spc="-1">
              <a:solidFill>
                <a:srgbClr val="000000"/>
              </a:solidFill>
              <a:latin typeface="Arial"/>
            </a:endParaRPr>
          </a:p>
          <a:p>
            <a:pPr indent="0">
              <a:lnSpc>
                <a:spcPct val="100000"/>
              </a:lnSpc>
              <a:buNone/>
              <a:tabLst>
                <a:tab pos="0" algn="l"/>
              </a:tabLst>
            </a:pPr>
            <a:r>
              <a:rPr lang="en-US" sz="2000" b="1" strike="noStrike" spc="-1">
                <a:solidFill>
                  <a:srgbClr val="000000"/>
                </a:solidFill>
                <a:latin typeface="Calibri"/>
                <a:ea typeface="Calibri"/>
              </a:rPr>
              <a:t>Ambivalence – having mixed feelings or contradictory feelings about change</a:t>
            </a: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p:txBody>
      </p:sp>
      <p:sp>
        <p:nvSpPr>
          <p:cNvPr id="516" name="PlaceHolder 3"/>
          <p:cNvSpPr>
            <a:spLocks noGrp="1"/>
          </p:cNvSpPr>
          <p:nvPr>
            <p:ph type="sldNum" idx="14"/>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9EF458C3-DB2F-4A0D-B744-95D8744CB62E}" type="slidenum">
              <a:rPr lang="en-GB" sz="1200" b="0" strike="noStrike" spc="-1">
                <a:solidFill>
                  <a:srgbClr val="000000"/>
                </a:solidFill>
                <a:latin typeface="Times New Roman"/>
              </a:rPr>
              <a:t>11</a:t>
            </a:fld>
            <a:endParaRPr lang="en-GB" sz="1200" b="0" strike="noStrike" spc="-1">
              <a:solidFill>
                <a:srgbClr val="000000"/>
              </a:solidFill>
              <a:latin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PlaceHolder 1"/>
          <p:cNvSpPr>
            <a:spLocks noGrp="1" noRot="1" noChangeAspect="1"/>
          </p:cNvSpPr>
          <p:nvPr>
            <p:ph type="sldImg"/>
          </p:nvPr>
        </p:nvSpPr>
        <p:spPr>
          <a:xfrm>
            <a:off x="685800" y="1143000"/>
            <a:ext cx="5486400" cy="3086100"/>
          </a:xfrm>
          <a:prstGeom prst="rect">
            <a:avLst/>
          </a:prstGeom>
          <a:ln w="0">
            <a:noFill/>
          </a:ln>
        </p:spPr>
      </p:sp>
      <p:sp>
        <p:nvSpPr>
          <p:cNvPr id="518"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indent="0">
              <a:lnSpc>
                <a:spcPct val="100000"/>
              </a:lnSpc>
              <a:buNone/>
              <a:tabLst>
                <a:tab pos="0" algn="l"/>
              </a:tabLst>
            </a:pPr>
            <a:r>
              <a:rPr lang="en-GB" sz="2000" b="0" strike="noStrike" spc="-1">
                <a:solidFill>
                  <a:srgbClr val="000000"/>
                </a:solidFill>
                <a:latin typeface="Arial"/>
              </a:rPr>
              <a:t>Health – </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Vaping is less harmful that smoking but is not risk free</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Young people are uncertainty about long terms health effects of vaping</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Many think vaping is as harmful or more harmful  than smoking tobacco</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Side effects include coughing, dizziness, headaches, sore throat</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Health information should come from a trustworthy and credible source</a:t>
            </a:r>
          </a:p>
          <a:p>
            <a:pPr indent="0">
              <a:lnSpc>
                <a:spcPct val="100000"/>
              </a:lnSpc>
              <a:buNone/>
              <a:tabLst>
                <a:tab pos="0" algn="l"/>
              </a:tabLst>
            </a:pPr>
            <a:r>
              <a:rPr lang="en-GB" sz="2000" b="0" strike="noStrike" spc="-1">
                <a:solidFill>
                  <a:srgbClr val="000000"/>
                </a:solidFill>
                <a:latin typeface="Arial"/>
              </a:rPr>
              <a:t>Financial –</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Vapes cost money </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Young people tend to not have a lot of money to spend </a:t>
            </a:r>
          </a:p>
          <a:p>
            <a:pPr indent="0">
              <a:lnSpc>
                <a:spcPct val="100000"/>
              </a:lnSpc>
              <a:buNone/>
              <a:tabLst>
                <a:tab pos="0" algn="l"/>
              </a:tabLst>
            </a:pPr>
            <a:r>
              <a:rPr lang="en-GB" sz="2000" b="0" strike="noStrike" spc="-1">
                <a:solidFill>
                  <a:srgbClr val="000000"/>
                </a:solidFill>
                <a:latin typeface="Arial"/>
              </a:rPr>
              <a:t>Dependence</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Nicotine is addictive and so young people have to find the money for vapes, and seek places where they can vape and avoid places where they can’t</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Withdrawal symptoms due to not being able to vape or being able to afford vapes include - low mood, trouble sleeping, irritability and low concentration as well are strong urges to vape</a:t>
            </a:r>
          </a:p>
        </p:txBody>
      </p:sp>
      <p:sp>
        <p:nvSpPr>
          <p:cNvPr id="519" name="PlaceHolder 3"/>
          <p:cNvSpPr>
            <a:spLocks noGrp="1"/>
          </p:cNvSpPr>
          <p:nvPr>
            <p:ph type="sldNum" idx="15"/>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95079BED-65ED-4B21-B415-1C75144C84B2}" type="slidenum">
              <a:rPr lang="en-GB" sz="1200" b="0" strike="noStrike" spc="-1">
                <a:solidFill>
                  <a:srgbClr val="000000"/>
                </a:solidFill>
                <a:latin typeface="Times New Roman"/>
              </a:rPr>
              <a:t>12</a:t>
            </a:fld>
            <a:endParaRPr lang="en-GB" sz="1200" b="0" strike="noStrike" spc="-1">
              <a:solidFill>
                <a:srgbClr val="000000"/>
              </a:solidFill>
              <a:latin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 name="PlaceHolder 1"/>
          <p:cNvSpPr>
            <a:spLocks noGrp="1" noRot="1" noChangeAspect="1"/>
          </p:cNvSpPr>
          <p:nvPr>
            <p:ph type="sldImg"/>
          </p:nvPr>
        </p:nvSpPr>
        <p:spPr>
          <a:xfrm>
            <a:off x="685800" y="1143000"/>
            <a:ext cx="5486400" cy="3086100"/>
          </a:xfrm>
          <a:prstGeom prst="rect">
            <a:avLst/>
          </a:prstGeom>
          <a:ln w="0">
            <a:noFill/>
          </a:ln>
        </p:spPr>
      </p:sp>
      <p:sp>
        <p:nvSpPr>
          <p:cNvPr id="521"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indent="0">
              <a:lnSpc>
                <a:spcPct val="100000"/>
              </a:lnSpc>
              <a:buNone/>
              <a:tabLst>
                <a:tab pos="0" algn="l"/>
              </a:tabLst>
            </a:pPr>
            <a:r>
              <a:rPr lang="en-GB" sz="2000" b="1" strike="noStrike" spc="-1">
                <a:solidFill>
                  <a:srgbClr val="000000"/>
                </a:solidFill>
                <a:latin typeface="Arial"/>
              </a:rPr>
              <a:t>Changing perspectives worksheet Part 1 - Hand out 1 </a:t>
            </a:r>
            <a:endParaRPr lang="en-GB" sz="2000" b="0" strike="noStrike" spc="-1">
              <a:solidFill>
                <a:srgbClr val="000000"/>
              </a:solidFill>
              <a:latin typeface="Arial"/>
            </a:endParaRPr>
          </a:p>
          <a:p>
            <a:pPr indent="0">
              <a:lnSpc>
                <a:spcPct val="100000"/>
              </a:lnSpc>
              <a:buNone/>
              <a:tabLst>
                <a:tab pos="0" algn="l"/>
              </a:tabLst>
            </a:pPr>
            <a:r>
              <a:rPr lang="en-GB" sz="2000" b="0" strike="noStrike" spc="-1">
                <a:solidFill>
                  <a:srgbClr val="000000"/>
                </a:solidFill>
                <a:latin typeface="Arial"/>
              </a:rPr>
              <a:t>Use the worksheet to help young people to look at vaping from other perspectives</a:t>
            </a:r>
          </a:p>
          <a:p>
            <a:pPr indent="0">
              <a:lnSpc>
                <a:spcPct val="100000"/>
              </a:lnSpc>
              <a:buNone/>
              <a:tabLst>
                <a:tab pos="0" algn="l"/>
              </a:tabLst>
            </a:pPr>
            <a:endParaRPr lang="en-GB" sz="2000" b="0" strike="noStrike" spc="-1">
              <a:solidFill>
                <a:srgbClr val="000000"/>
              </a:solidFill>
              <a:latin typeface="Arial"/>
            </a:endParaRPr>
          </a:p>
          <a:p>
            <a:pPr indent="0">
              <a:lnSpc>
                <a:spcPct val="100000"/>
              </a:lnSpc>
              <a:buNone/>
              <a:tabLst>
                <a:tab pos="0" algn="l"/>
              </a:tabLst>
            </a:pPr>
            <a:r>
              <a:rPr lang="en-GB" sz="2000" b="1" strike="noStrike" spc="-1">
                <a:solidFill>
                  <a:srgbClr val="000000"/>
                </a:solidFill>
                <a:latin typeface="Arial"/>
              </a:rPr>
              <a:t>Consider how to change young people’s perspective around vaping.</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Investigate the pros and cons (advantages and disadvantages) of vaping and stopping vaping – use a making the change sheet to investigate the pros and cons </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Re-imagining a vape free future verses a vaping future</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Consider the benefits of stopping vaping – better health, more money, building kudos, regaining freedom from the habit</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Work together to creating a vape free culture a non-vaping youth environment– young people report reduction in vaping when access to vaping is restricted or they are made aware of the risks of vaping.  </a:t>
            </a:r>
          </a:p>
          <a:p>
            <a:pPr indent="0">
              <a:lnSpc>
                <a:spcPct val="100000"/>
              </a:lnSpc>
              <a:buNone/>
              <a:tabLst>
                <a:tab pos="0" algn="l"/>
              </a:tabLst>
            </a:pPr>
            <a:endParaRPr lang="en-GB" sz="2000" b="0" strike="noStrike" spc="-1">
              <a:solidFill>
                <a:srgbClr val="000000"/>
              </a:solidFill>
              <a:latin typeface="Arial"/>
            </a:endParaRPr>
          </a:p>
        </p:txBody>
      </p:sp>
      <p:sp>
        <p:nvSpPr>
          <p:cNvPr id="522" name="PlaceHolder 3"/>
          <p:cNvSpPr>
            <a:spLocks noGrp="1"/>
          </p:cNvSpPr>
          <p:nvPr>
            <p:ph type="sldNum" idx="16"/>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3D659C44-4C72-4141-AA53-5FF7C567C915}" type="slidenum">
              <a:rPr lang="en-GB" sz="1200" b="0" strike="noStrike" spc="-1">
                <a:solidFill>
                  <a:srgbClr val="000000"/>
                </a:solidFill>
                <a:latin typeface="Times New Roman"/>
              </a:rPr>
              <a:t>13</a:t>
            </a:fld>
            <a:endParaRPr lang="en-GB" sz="1200" b="0" strike="noStrike" spc="-1">
              <a:solidFill>
                <a:srgbClr val="000000"/>
              </a:solidFill>
              <a:latin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 name="PlaceHolder 1"/>
          <p:cNvSpPr>
            <a:spLocks noGrp="1" noRot="1" noChangeAspect="1"/>
          </p:cNvSpPr>
          <p:nvPr>
            <p:ph type="sldImg"/>
          </p:nvPr>
        </p:nvSpPr>
        <p:spPr>
          <a:xfrm>
            <a:off x="685800" y="1143000"/>
            <a:ext cx="5486400" cy="3086100"/>
          </a:xfrm>
          <a:prstGeom prst="rect">
            <a:avLst/>
          </a:prstGeom>
          <a:ln w="0">
            <a:noFill/>
          </a:ln>
        </p:spPr>
      </p:sp>
      <p:sp>
        <p:nvSpPr>
          <p:cNvPr id="524"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GB" sz="2000" b="0" strike="noStrike" spc="-1">
                <a:solidFill>
                  <a:srgbClr val="000000"/>
                </a:solidFill>
                <a:latin typeface="Arial"/>
              </a:rPr>
              <a:t>This needs a better image of the worksheet</a:t>
            </a:r>
          </a:p>
          <a:p>
            <a:pPr marL="216000" indent="0">
              <a:lnSpc>
                <a:spcPct val="100000"/>
              </a:lnSpc>
              <a:buNone/>
            </a:pPr>
            <a:endParaRPr lang="en-GB" sz="2000" b="0" strike="noStrike" spc="-1">
              <a:solidFill>
                <a:srgbClr val="000000"/>
              </a:solidFill>
              <a:latin typeface="Arial"/>
            </a:endParaRPr>
          </a:p>
          <a:p>
            <a:pPr indent="0">
              <a:lnSpc>
                <a:spcPct val="100000"/>
              </a:lnSpc>
              <a:buNone/>
              <a:tabLst>
                <a:tab pos="0" algn="l"/>
              </a:tabLst>
            </a:pPr>
            <a:r>
              <a:rPr lang="en-US" sz="2000" b="1" strike="noStrike" spc="-1">
                <a:solidFill>
                  <a:srgbClr val="000000"/>
                </a:solidFill>
                <a:latin typeface="Calibri"/>
                <a:ea typeface="Calibri"/>
              </a:rPr>
              <a:t>Exercise 2 </a:t>
            </a:r>
            <a:endParaRPr lang="en-GB" sz="20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Activity summary:</a:t>
            </a:r>
            <a:r>
              <a:rPr lang="en-GB" sz="1200" b="0" strike="noStrike" spc="-1">
                <a:solidFill>
                  <a:srgbClr val="000000"/>
                </a:solidFill>
                <a:latin typeface="+mn-lt"/>
                <a:ea typeface="+mn-ea"/>
              </a:rPr>
              <a:t>​ </a:t>
            </a:r>
            <a:r>
              <a:rPr lang="en-US" sz="1200" b="0" strike="noStrike" spc="-1">
                <a:solidFill>
                  <a:srgbClr val="000000"/>
                </a:solidFill>
                <a:latin typeface="Calibri"/>
                <a:ea typeface="Calibri"/>
              </a:rPr>
              <a:t>Using the Changing perspectives worksheet</a:t>
            </a:r>
            <a:endParaRPr lang="en-GB" sz="12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Method:</a:t>
            </a:r>
            <a:r>
              <a:rPr lang="en-GB" sz="1200" b="0" strike="noStrike" spc="-1">
                <a:solidFill>
                  <a:srgbClr val="000000"/>
                </a:solidFill>
                <a:latin typeface="+mn-lt"/>
                <a:ea typeface="+mn-ea"/>
              </a:rPr>
              <a:t> Group call out</a:t>
            </a:r>
            <a:endParaRPr lang="en-GB" sz="12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Duration:</a:t>
            </a:r>
            <a:r>
              <a:rPr lang="en-GB" sz="1200" b="0" strike="noStrike" spc="-1">
                <a:solidFill>
                  <a:srgbClr val="000000"/>
                </a:solidFill>
                <a:latin typeface="+mn-lt"/>
                <a:ea typeface="+mn-ea"/>
              </a:rPr>
              <a:t> 10 minutes </a:t>
            </a:r>
            <a:r>
              <a:rPr lang="en-US"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US" sz="1200" b="1" strike="noStrike" spc="-1">
                <a:solidFill>
                  <a:srgbClr val="000000"/>
                </a:solidFill>
                <a:latin typeface="+mn-lt"/>
                <a:ea typeface="+mn-ea"/>
              </a:rPr>
              <a:t> </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US" sz="1200" b="1" strike="noStrike" spc="-1">
                <a:solidFill>
                  <a:srgbClr val="000000"/>
                </a:solidFill>
                <a:latin typeface="+mn-lt"/>
                <a:ea typeface="+mn-ea"/>
              </a:rPr>
              <a:t>Method:</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GB" sz="2000" b="0" strike="noStrike" spc="-1">
                <a:solidFill>
                  <a:srgbClr val="000000"/>
                </a:solidFill>
                <a:latin typeface="+mn-lt"/>
                <a:ea typeface="+mn-ea"/>
              </a:rPr>
              <a:t>As a group, look through the Changing perspectives worksheet and discuss how this could be used to aid your conversations throughout the young persons stopping vaping journey</a:t>
            </a:r>
            <a:endParaRPr lang="en-GB" sz="2000" b="0" strike="noStrike" spc="-1">
              <a:solidFill>
                <a:srgbClr val="000000"/>
              </a:solidFill>
              <a:latin typeface="Arial"/>
            </a:endParaRPr>
          </a:p>
        </p:txBody>
      </p:sp>
      <p:sp>
        <p:nvSpPr>
          <p:cNvPr id="525" name="PlaceHolder 3"/>
          <p:cNvSpPr>
            <a:spLocks noGrp="1"/>
          </p:cNvSpPr>
          <p:nvPr>
            <p:ph type="sldNum" idx="17"/>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BB07737D-DD82-439C-82AD-33F968321E93}" type="slidenum">
              <a:rPr lang="en-GB" sz="1200" b="0" strike="noStrike" spc="-1">
                <a:solidFill>
                  <a:srgbClr val="000000"/>
                </a:solidFill>
                <a:latin typeface="Times New Roman"/>
              </a:rPr>
              <a:t>14</a:t>
            </a:fld>
            <a:endParaRPr lang="en-GB" sz="1200" b="0" strike="noStrike" spc="-1">
              <a:solidFill>
                <a:srgbClr val="000000"/>
              </a:solidFill>
              <a:latin typeface="Times New Roman"/>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PlaceHolder 1"/>
          <p:cNvSpPr>
            <a:spLocks noGrp="1" noRot="1" noChangeAspect="1"/>
          </p:cNvSpPr>
          <p:nvPr>
            <p:ph type="sldImg"/>
          </p:nvPr>
        </p:nvSpPr>
        <p:spPr>
          <a:xfrm>
            <a:off x="685800" y="1143000"/>
            <a:ext cx="5486400" cy="3086100"/>
          </a:xfrm>
          <a:prstGeom prst="rect">
            <a:avLst/>
          </a:prstGeom>
          <a:ln w="0">
            <a:noFill/>
          </a:ln>
        </p:spPr>
      </p:sp>
      <p:sp>
        <p:nvSpPr>
          <p:cNvPr id="527"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indent="0">
              <a:lnSpc>
                <a:spcPct val="100000"/>
              </a:lnSpc>
              <a:buNone/>
              <a:tabLst>
                <a:tab pos="0" algn="l"/>
              </a:tabLst>
            </a:pPr>
            <a:r>
              <a:rPr lang="en-GB" sz="2000" b="1" strike="noStrike" spc="-1">
                <a:solidFill>
                  <a:srgbClr val="000000"/>
                </a:solidFill>
                <a:latin typeface="Arial"/>
              </a:rPr>
              <a:t>It is really important to create an environment that is conducive to stopping vaping if young people are going to be successful in their quit attempt </a:t>
            </a: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Living in an environment where smoking is normal not only increases the chances of young people initiating vaping, it is also a barrier to stopping vaping.  </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Creating a non-smoking / non-vaping environment and culture by developing and implementing smokefree and vape free places and policies is crucial.</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Using those who previously vaped and who young people look up to as role models to help facilitate stopping to help challenge negative attitudes towards quitting</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Offering support to family and friends is valued by young people. It is unlikely you can offer this support however you could contact the local stop smoking services to see what support they can offer</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Ensure consistency of messaging around vaping and stopping svapingand that a non-punitive theme is reflected </a:t>
            </a:r>
          </a:p>
          <a:p>
            <a:pPr marL="171360" indent="-171360">
              <a:lnSpc>
                <a:spcPct val="100000"/>
              </a:lnSpc>
              <a:buClr>
                <a:srgbClr val="000000"/>
              </a:buClr>
              <a:buFont typeface="Arial"/>
              <a:buChar char="•"/>
              <a:tabLst>
                <a:tab pos="0" algn="l"/>
              </a:tabLst>
            </a:pPr>
            <a:r>
              <a:rPr lang="en-GB" sz="2000" b="0" strike="noStrike" spc="-1">
                <a:solidFill>
                  <a:srgbClr val="000000"/>
                </a:solidFill>
                <a:latin typeface="Arial"/>
              </a:rPr>
              <a:t>Offer hope through direct messaging</a:t>
            </a:r>
          </a:p>
          <a:p>
            <a:pPr indent="0">
              <a:lnSpc>
                <a:spcPct val="100000"/>
              </a:lnSpc>
              <a:buNone/>
              <a:tabLst>
                <a:tab pos="0" algn="l"/>
              </a:tabLst>
            </a:pPr>
            <a:endParaRPr lang="en-GB" sz="2000" b="0" strike="noStrike" spc="-1">
              <a:solidFill>
                <a:srgbClr val="000000"/>
              </a:solidFill>
              <a:latin typeface="Arial"/>
            </a:endParaRPr>
          </a:p>
        </p:txBody>
      </p:sp>
      <p:sp>
        <p:nvSpPr>
          <p:cNvPr id="528" name="PlaceHolder 3"/>
          <p:cNvSpPr>
            <a:spLocks noGrp="1"/>
          </p:cNvSpPr>
          <p:nvPr>
            <p:ph type="sldNum" idx="18"/>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21AB457D-F5DB-4038-9B3F-04C73C864A66}" type="slidenum">
              <a:rPr lang="en-GB" sz="1200" b="0" strike="noStrike" spc="-1">
                <a:solidFill>
                  <a:srgbClr val="000000"/>
                </a:solidFill>
                <a:latin typeface="Times New Roman"/>
              </a:rPr>
              <a:t>15</a:t>
            </a:fld>
            <a:endParaRPr lang="en-GB" sz="1200" b="0" strike="noStrike" spc="-1">
              <a:solidFill>
                <a:srgbClr val="000000"/>
              </a:solidFill>
              <a:latin typeface="Times New Roman"/>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PlaceHolder 1"/>
          <p:cNvSpPr>
            <a:spLocks noGrp="1" noRot="1" noChangeAspect="1"/>
          </p:cNvSpPr>
          <p:nvPr>
            <p:ph type="sldImg"/>
          </p:nvPr>
        </p:nvSpPr>
        <p:spPr>
          <a:xfrm>
            <a:off x="685800" y="1143000"/>
            <a:ext cx="5486040" cy="3085920"/>
          </a:xfrm>
          <a:prstGeom prst="rect">
            <a:avLst/>
          </a:prstGeom>
          <a:ln w="0">
            <a:noFill/>
          </a:ln>
        </p:spPr>
      </p:sp>
      <p:sp>
        <p:nvSpPr>
          <p:cNvPr id="530"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indent="0">
              <a:lnSpc>
                <a:spcPct val="100000"/>
              </a:lnSpc>
              <a:buNone/>
              <a:tabLst>
                <a:tab pos="0" algn="l"/>
              </a:tabLst>
            </a:pPr>
            <a:r>
              <a:rPr lang="en-US" sz="2000" b="1" strike="noStrike" spc="-1">
                <a:solidFill>
                  <a:srgbClr val="000000"/>
                </a:solidFill>
                <a:latin typeface="Calibri"/>
                <a:ea typeface="Calibri"/>
              </a:rPr>
              <a:t>Exercise 1 </a:t>
            </a:r>
            <a:endParaRPr lang="en-GB" sz="20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Activity summary:</a:t>
            </a:r>
            <a:r>
              <a:rPr lang="en-GB" sz="1200" b="0" strike="noStrike" spc="-1">
                <a:solidFill>
                  <a:srgbClr val="000000"/>
                </a:solidFill>
                <a:latin typeface="+mn-lt"/>
                <a:ea typeface="+mn-ea"/>
              </a:rPr>
              <a:t>​ </a:t>
            </a:r>
            <a:r>
              <a:rPr lang="en-US" sz="2000" b="0" strike="noStrike" spc="-1">
                <a:solidFill>
                  <a:srgbClr val="000000"/>
                </a:solidFill>
                <a:latin typeface="Calibri"/>
                <a:ea typeface="Calibri"/>
              </a:rPr>
              <a:t>What might influence young people’s decision to stop vaping</a:t>
            </a:r>
            <a:endParaRPr lang="en-GB" sz="20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Method:</a:t>
            </a:r>
            <a:r>
              <a:rPr lang="en-GB" sz="1200" b="0" strike="noStrike" spc="-1">
                <a:solidFill>
                  <a:srgbClr val="000000"/>
                </a:solidFill>
                <a:latin typeface="+mn-lt"/>
                <a:ea typeface="+mn-ea"/>
              </a:rPr>
              <a:t> Group call out</a:t>
            </a:r>
            <a:endParaRPr lang="en-GB" sz="12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Duration:</a:t>
            </a:r>
            <a:r>
              <a:rPr lang="en-GB" sz="1200" b="0" strike="noStrike" spc="-1">
                <a:solidFill>
                  <a:srgbClr val="000000"/>
                </a:solidFill>
                <a:latin typeface="+mn-lt"/>
                <a:ea typeface="+mn-ea"/>
              </a:rPr>
              <a:t> 5 minutes </a:t>
            </a:r>
            <a:r>
              <a:rPr lang="en-US"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US" sz="1200" b="1" strike="noStrike" spc="-1">
                <a:solidFill>
                  <a:srgbClr val="000000"/>
                </a:solidFill>
                <a:latin typeface="+mn-lt"/>
                <a:ea typeface="+mn-ea"/>
              </a:rPr>
              <a:t> </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US" sz="1200" b="1" strike="noStrike" spc="-1">
                <a:solidFill>
                  <a:srgbClr val="000000"/>
                </a:solidFill>
                <a:latin typeface="+mn-lt"/>
                <a:ea typeface="+mn-ea"/>
              </a:rPr>
              <a:t>Method:</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GB" sz="1200" b="0" strike="noStrike" spc="-1">
                <a:solidFill>
                  <a:srgbClr val="000000"/>
                </a:solidFill>
                <a:latin typeface="+mn-lt"/>
                <a:ea typeface="+mn-ea"/>
              </a:rPr>
              <a:t>Advise participants to call out what they think might influence a young people to stop vaping</a:t>
            </a: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Health beliefs</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Current circumstances</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Past experience</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Other people's beliefs</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Level of support</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Self-efficacy</a:t>
            </a:r>
            <a:endParaRPr lang="en-GB" sz="2000" b="0" strike="noStrike" spc="-1">
              <a:solidFill>
                <a:srgbClr val="000000"/>
              </a:solidFill>
              <a:latin typeface="Arial"/>
            </a:endParaRPr>
          </a:p>
          <a:p>
            <a:pPr indent="0">
              <a:lnSpc>
                <a:spcPct val="100000"/>
              </a:lnSpc>
              <a:buNone/>
              <a:tabLst>
                <a:tab pos="0" algn="l"/>
              </a:tabLst>
            </a:pPr>
            <a:r>
              <a:rPr lang="en-US" sz="2000" b="1" strike="noStrike" spc="-1">
                <a:solidFill>
                  <a:srgbClr val="000000"/>
                </a:solidFill>
                <a:latin typeface="Calibri"/>
                <a:ea typeface="Calibri"/>
              </a:rPr>
              <a:t>Rarely about pros and cons</a:t>
            </a:r>
            <a:endParaRPr lang="en-GB" sz="2000" b="0" strike="noStrike" spc="-1">
              <a:solidFill>
                <a:srgbClr val="000000"/>
              </a:solidFill>
              <a:latin typeface="Arial"/>
            </a:endParaRPr>
          </a:p>
          <a:p>
            <a:pPr indent="0">
              <a:lnSpc>
                <a:spcPct val="100000"/>
              </a:lnSpc>
              <a:buNone/>
              <a:tabLst>
                <a:tab pos="0" algn="l"/>
              </a:tabLst>
            </a:pPr>
            <a:r>
              <a:rPr lang="en-US" sz="2000" b="1" strike="noStrike" spc="-1">
                <a:solidFill>
                  <a:srgbClr val="000000"/>
                </a:solidFill>
                <a:latin typeface="Calibri"/>
                <a:ea typeface="Calibri"/>
              </a:rPr>
              <a:t>Motivation is fluid – peeks and troughs</a:t>
            </a:r>
            <a:endParaRPr lang="en-GB" sz="2000" b="0" strike="noStrike" spc="-1">
              <a:solidFill>
                <a:srgbClr val="000000"/>
              </a:solidFill>
              <a:latin typeface="Arial"/>
            </a:endParaRPr>
          </a:p>
          <a:p>
            <a:pPr indent="0">
              <a:lnSpc>
                <a:spcPct val="100000"/>
              </a:lnSpc>
              <a:buNone/>
              <a:tabLst>
                <a:tab pos="0" algn="l"/>
              </a:tabLst>
            </a:pPr>
            <a:r>
              <a:rPr lang="en-US" sz="2000" b="1" strike="noStrike" spc="-1">
                <a:solidFill>
                  <a:srgbClr val="000000"/>
                </a:solidFill>
                <a:latin typeface="Calibri"/>
                <a:ea typeface="Calibri"/>
              </a:rPr>
              <a:t>Ambivalence – having mixed feelings or contradictory feelings about change</a:t>
            </a: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p:txBody>
      </p:sp>
      <p:sp>
        <p:nvSpPr>
          <p:cNvPr id="531" name="PlaceHolder 3"/>
          <p:cNvSpPr>
            <a:spLocks noGrp="1"/>
          </p:cNvSpPr>
          <p:nvPr>
            <p:ph type="sldNum" idx="19"/>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383B573F-1B3F-455A-BE89-2913C5004FF3}" type="slidenum">
              <a:rPr lang="en-GB" sz="1200" b="0" strike="noStrike" spc="-1">
                <a:solidFill>
                  <a:srgbClr val="000000"/>
                </a:solidFill>
                <a:latin typeface="Times New Roman"/>
              </a:rPr>
              <a:t>16</a:t>
            </a:fld>
            <a:endParaRPr lang="en-GB" sz="1200" b="0" strike="noStrike" spc="-1">
              <a:solidFill>
                <a:srgbClr val="000000"/>
              </a:solidFill>
              <a:latin typeface="Times New Roman"/>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 name="PlaceHolder 1"/>
          <p:cNvSpPr>
            <a:spLocks noGrp="1" noRot="1" noChangeAspect="1"/>
          </p:cNvSpPr>
          <p:nvPr>
            <p:ph type="sldImg"/>
          </p:nvPr>
        </p:nvSpPr>
        <p:spPr>
          <a:xfrm>
            <a:off x="685800" y="1143000"/>
            <a:ext cx="5486400" cy="3086100"/>
          </a:xfrm>
          <a:prstGeom prst="rect">
            <a:avLst/>
          </a:prstGeom>
          <a:ln w="0">
            <a:noFill/>
          </a:ln>
        </p:spPr>
      </p:sp>
      <p:sp>
        <p:nvSpPr>
          <p:cNvPr id="533"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171360" indent="-171360">
              <a:lnSpc>
                <a:spcPct val="100000"/>
              </a:lnSpc>
              <a:buClr>
                <a:srgbClr val="000000"/>
              </a:buClr>
              <a:buFont typeface="Arial"/>
              <a:buChar char="•"/>
            </a:pPr>
            <a:r>
              <a:rPr lang="en-GB" sz="2000" b="0" strike="noStrike" spc="-1">
                <a:solidFill>
                  <a:srgbClr val="000000"/>
                </a:solidFill>
                <a:latin typeface="Arial"/>
              </a:rPr>
              <a:t>Consider how you create an environment of safety, comfort and trust whilst retain a sense of caring authority to enable young people to talk about vaping without being judged or feeling punished? </a:t>
            </a:r>
          </a:p>
          <a:p>
            <a:pPr marL="171360" indent="-171360">
              <a:lnSpc>
                <a:spcPct val="100000"/>
              </a:lnSpc>
              <a:buClr>
                <a:srgbClr val="000000"/>
              </a:buClr>
              <a:buFont typeface="Arial"/>
              <a:buChar char="•"/>
            </a:pPr>
            <a:r>
              <a:rPr lang="en-GB" sz="2000" b="0" strike="noStrike" spc="-1">
                <a:solidFill>
                  <a:srgbClr val="000000"/>
                </a:solidFill>
                <a:latin typeface="Arial"/>
              </a:rPr>
              <a:t>Know where they currently are in their vaping journey and where and when to start the appropriate conversation about stopping</a:t>
            </a:r>
          </a:p>
          <a:p>
            <a:pPr marL="171360" indent="-171360">
              <a:lnSpc>
                <a:spcPct val="100000"/>
              </a:lnSpc>
              <a:buClr>
                <a:srgbClr val="000000"/>
              </a:buClr>
              <a:buFont typeface="Arial"/>
              <a:buChar char="•"/>
            </a:pPr>
            <a:r>
              <a:rPr lang="en-GB" sz="2000" b="0" strike="noStrike" spc="-1">
                <a:solidFill>
                  <a:srgbClr val="000000"/>
                </a:solidFill>
                <a:latin typeface="Arial"/>
              </a:rPr>
              <a:t>Consider the things that might inhibit the conversation - the fears, blocks, concerns, worries young people might have about communicating with specific reference to vaping cessation or similar topics?</a:t>
            </a:r>
          </a:p>
          <a:p>
            <a:pPr marL="171360" indent="-171360">
              <a:lnSpc>
                <a:spcPct val="100000"/>
              </a:lnSpc>
              <a:buClr>
                <a:srgbClr val="000000"/>
              </a:buClr>
              <a:buFont typeface="Arial"/>
              <a:buChar char="•"/>
            </a:pPr>
            <a:r>
              <a:rPr lang="en-GB" sz="2000" b="0" strike="noStrike" spc="-1">
                <a:solidFill>
                  <a:srgbClr val="000000"/>
                </a:solidFill>
                <a:latin typeface="Arial"/>
              </a:rPr>
              <a:t>How can you engage young people in conversation? Focus on building rapport from the start and avoid coming across as judgmental or punitive</a:t>
            </a:r>
          </a:p>
          <a:p>
            <a:pPr marL="171360" indent="-171360">
              <a:lnSpc>
                <a:spcPct val="100000"/>
              </a:lnSpc>
              <a:buClr>
                <a:srgbClr val="000000"/>
              </a:buClr>
              <a:buFont typeface="Arial"/>
              <a:buChar char="•"/>
            </a:pPr>
            <a:r>
              <a:rPr lang="en-GB" sz="2000" b="0" strike="noStrike" spc="-1">
                <a:solidFill>
                  <a:srgbClr val="000000"/>
                </a:solidFill>
                <a:latin typeface="Arial"/>
              </a:rPr>
              <a:t>How might communicating with young people differ from adults?  Recognising their potentially different perspective on health, longevity, impact of vaping </a:t>
            </a:r>
          </a:p>
          <a:p>
            <a:pPr marL="171360" indent="-171360">
              <a:lnSpc>
                <a:spcPct val="100000"/>
              </a:lnSpc>
              <a:buClr>
                <a:srgbClr val="000000"/>
              </a:buClr>
              <a:buFont typeface="Arial"/>
              <a:buChar char="•"/>
            </a:pPr>
            <a:r>
              <a:rPr lang="en-GB" sz="2000" b="0" strike="noStrike" spc="-1">
                <a:solidFill>
                  <a:srgbClr val="000000"/>
                </a:solidFill>
                <a:latin typeface="Arial"/>
              </a:rPr>
              <a:t>Being really heard is vital for young people, how can we ensure they recognise that we are not only listening but really hearing what they are saying and sometimes, not saying? Apply good communication skills to manage the conversation – e.g. effective skills, scaling questions</a:t>
            </a:r>
          </a:p>
          <a:p>
            <a:pPr marL="171360" indent="-171360">
              <a:lnSpc>
                <a:spcPct val="100000"/>
              </a:lnSpc>
              <a:buClr>
                <a:srgbClr val="000000"/>
              </a:buClr>
              <a:buFont typeface="Arial"/>
              <a:buChar char="•"/>
            </a:pPr>
            <a:r>
              <a:rPr lang="en-GB" sz="2000" b="0" strike="noStrike" spc="-1">
                <a:solidFill>
                  <a:srgbClr val="000000"/>
                </a:solidFill>
                <a:latin typeface="Arial"/>
              </a:rPr>
              <a:t>Telling doesn’t work – get them to come up with their own ideas and solutions or offer a menu of options to choose from if they get stuck</a:t>
            </a:r>
          </a:p>
          <a:p>
            <a:pPr indent="0">
              <a:lnSpc>
                <a:spcPct val="100000"/>
              </a:lnSpc>
              <a:buNone/>
            </a:pPr>
            <a:endParaRPr lang="en-GB" sz="2000" b="0" strike="noStrike" spc="-1">
              <a:solidFill>
                <a:srgbClr val="000000"/>
              </a:solidFill>
              <a:latin typeface="Arial"/>
            </a:endParaRPr>
          </a:p>
        </p:txBody>
      </p:sp>
      <p:sp>
        <p:nvSpPr>
          <p:cNvPr id="534" name="PlaceHolder 3"/>
          <p:cNvSpPr>
            <a:spLocks noGrp="1"/>
          </p:cNvSpPr>
          <p:nvPr>
            <p:ph type="sldNum" idx="20"/>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A956BBD3-E992-4BBC-8011-899FF8232943}" type="slidenum">
              <a:rPr lang="en-GB" sz="1200" b="0" strike="noStrike" spc="-1">
                <a:solidFill>
                  <a:srgbClr val="000000"/>
                </a:solidFill>
                <a:latin typeface="Times New Roman"/>
              </a:rPr>
              <a:t>17</a:t>
            </a:fld>
            <a:endParaRPr lang="en-GB" sz="1200" b="0" strike="noStrike" spc="-1">
              <a:solidFill>
                <a:srgbClr val="000000"/>
              </a:solidFill>
              <a:latin typeface="Times New Roman"/>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PlaceHolder 1"/>
          <p:cNvSpPr>
            <a:spLocks noGrp="1" noRot="1" noChangeAspect="1"/>
          </p:cNvSpPr>
          <p:nvPr>
            <p:ph type="sldImg"/>
          </p:nvPr>
        </p:nvSpPr>
        <p:spPr>
          <a:xfrm>
            <a:off x="685800" y="161925"/>
            <a:ext cx="5486400" cy="3086100"/>
          </a:xfrm>
          <a:prstGeom prst="rect">
            <a:avLst/>
          </a:prstGeom>
          <a:ln w="0">
            <a:noFill/>
          </a:ln>
        </p:spPr>
      </p:sp>
      <p:sp>
        <p:nvSpPr>
          <p:cNvPr id="536" name="PlaceHolder 2"/>
          <p:cNvSpPr>
            <a:spLocks noGrp="1"/>
          </p:cNvSpPr>
          <p:nvPr>
            <p:ph type="body"/>
          </p:nvPr>
        </p:nvSpPr>
        <p:spPr>
          <a:xfrm>
            <a:off x="308160" y="3247920"/>
            <a:ext cx="6241320" cy="8996760"/>
          </a:xfrm>
          <a:prstGeom prst="rect">
            <a:avLst/>
          </a:prstGeom>
          <a:noFill/>
          <a:ln w="0">
            <a:noFill/>
          </a:ln>
        </p:spPr>
        <p:txBody>
          <a:bodyPr anchor="t">
            <a:noAutofit/>
          </a:bodyPr>
          <a:lstStyle/>
          <a:p>
            <a:pPr marL="216000" indent="0">
              <a:lnSpc>
                <a:spcPct val="100000"/>
              </a:lnSpc>
              <a:buNone/>
            </a:pPr>
            <a:r>
              <a:rPr lang="en-CA" sz="2000" b="0" strike="noStrike" spc="-1">
                <a:solidFill>
                  <a:srgbClr val="000000"/>
                </a:solidFill>
                <a:latin typeface="Arial"/>
                <a:ea typeface="Geneva"/>
              </a:rPr>
              <a:t>This slide provides a summary of the </a:t>
            </a:r>
            <a:r>
              <a:rPr lang="en-CA" sz="2000" b="1" strike="noStrike" spc="-1">
                <a:solidFill>
                  <a:srgbClr val="000000"/>
                </a:solidFill>
                <a:latin typeface="Arial"/>
                <a:ea typeface="Geneva"/>
              </a:rPr>
              <a:t>core communication skills. </a:t>
            </a:r>
            <a:r>
              <a:rPr lang="en-CA" sz="2000" b="0" strike="noStrike" spc="-1">
                <a:solidFill>
                  <a:srgbClr val="000000"/>
                </a:solidFill>
                <a:latin typeface="Arial"/>
                <a:ea typeface="Geneva"/>
              </a:rPr>
              <a:t>These skills are the bedrock the support you can give to young people.  Given your experience and the work you have done previously these skills are  familiar to you. </a:t>
            </a:r>
            <a:endParaRPr lang="en-GB" sz="2000" b="0" strike="noStrike" spc="-1">
              <a:solidFill>
                <a:srgbClr val="000000"/>
              </a:solidFill>
              <a:latin typeface="Arial"/>
            </a:endParaRPr>
          </a:p>
          <a:p>
            <a:pPr marL="216000" indent="0">
              <a:lnSpc>
                <a:spcPct val="100000"/>
              </a:lnSpc>
              <a:buNone/>
            </a:pPr>
            <a:r>
              <a:rPr lang="en-CA" sz="2000" b="0" strike="noStrike" spc="-1">
                <a:solidFill>
                  <a:srgbClr val="000000"/>
                </a:solidFill>
                <a:latin typeface="Arial"/>
                <a:ea typeface="Geneva"/>
              </a:rPr>
              <a:t>  </a:t>
            </a:r>
            <a:endParaRPr lang="en-GB" sz="2000" b="0" strike="noStrike" spc="-1">
              <a:solidFill>
                <a:srgbClr val="000000"/>
              </a:solidFill>
              <a:latin typeface="Arial"/>
            </a:endParaRPr>
          </a:p>
          <a:p>
            <a:pPr marL="171360" indent="-171360">
              <a:lnSpc>
                <a:spcPct val="100000"/>
              </a:lnSpc>
              <a:buClr>
                <a:srgbClr val="000000"/>
              </a:buClr>
              <a:buFont typeface="Arial"/>
              <a:buChar char="•"/>
            </a:pPr>
            <a:r>
              <a:rPr lang="en-CA" sz="2000" b="1" strike="noStrike" spc="-1">
                <a:solidFill>
                  <a:srgbClr val="000000"/>
                </a:solidFill>
                <a:latin typeface="Arial"/>
                <a:ea typeface="Geneva"/>
              </a:rPr>
              <a:t>Listen:</a:t>
            </a:r>
            <a:r>
              <a:rPr lang="en-CA" sz="2000" b="0" strike="noStrike" spc="-1">
                <a:solidFill>
                  <a:srgbClr val="000000"/>
                </a:solidFill>
                <a:latin typeface="Arial"/>
                <a:ea typeface="Geneva"/>
              </a:rPr>
              <a:t> support the young person by connecting and engaging with them, show you are on their side and want to help without making any judgements. Support their autonomy to make decisions and their self-confidence to do so by using these core communication skills.</a:t>
            </a:r>
            <a:endParaRPr lang="en-GB" sz="2000" b="0" strike="noStrike" spc="-1">
              <a:solidFill>
                <a:srgbClr val="000000"/>
              </a:solidFill>
              <a:latin typeface="Arial"/>
            </a:endParaRPr>
          </a:p>
          <a:p>
            <a:pPr indent="0">
              <a:lnSpc>
                <a:spcPct val="100000"/>
              </a:lnSpc>
              <a:buNone/>
            </a:pPr>
            <a:r>
              <a:rPr lang="en-CA" sz="2000" b="0" strike="noStrike" spc="-1">
                <a:solidFill>
                  <a:srgbClr val="000000"/>
                </a:solidFill>
                <a:latin typeface="Arial"/>
                <a:ea typeface="Geneva"/>
              </a:rPr>
              <a:t> </a:t>
            </a:r>
            <a:endParaRPr lang="en-GB" sz="2000" b="0" strike="noStrike" spc="-1">
              <a:solidFill>
                <a:srgbClr val="000000"/>
              </a:solidFill>
              <a:latin typeface="Arial"/>
            </a:endParaRPr>
          </a:p>
          <a:p>
            <a:pPr indent="0">
              <a:lnSpc>
                <a:spcPct val="100000"/>
              </a:lnSpc>
              <a:buNone/>
            </a:pPr>
            <a:r>
              <a:rPr lang="en-CA" sz="2000" b="0" strike="noStrike" spc="-1">
                <a:solidFill>
                  <a:srgbClr val="000000"/>
                </a:solidFill>
                <a:latin typeface="Arial"/>
                <a:ea typeface="Geneva"/>
              </a:rPr>
              <a:t>Reflective or active listening involves listening attentively so that you can reflect back what you’ve heard from the young person. This could simple be restating what has been said or a more complex reflection by sensing what feelings might lie underneath what the young person has said. Reflective listening allows them to feel heard, allows them to hear what they have said again and change it if they wish; can allow you to elicit more information without having to ask a question; and changes focus and keeps the conversation going. This also helps build rapport.  </a:t>
            </a:r>
            <a:endParaRPr lang="en-GB" sz="2000" b="0" strike="noStrike" spc="-1">
              <a:solidFill>
                <a:srgbClr val="000000"/>
              </a:solidFill>
              <a:latin typeface="Arial"/>
            </a:endParaRPr>
          </a:p>
          <a:p>
            <a:pPr indent="0">
              <a:lnSpc>
                <a:spcPct val="100000"/>
              </a:lnSpc>
              <a:buNone/>
            </a:pPr>
            <a:r>
              <a:rPr lang="en-CA" sz="2000" b="0" strike="noStrike" spc="-1">
                <a:solidFill>
                  <a:srgbClr val="000000"/>
                </a:solidFill>
                <a:latin typeface="Arial"/>
                <a:ea typeface="Geneva"/>
              </a:rPr>
              <a:t> </a:t>
            </a:r>
            <a:endParaRPr lang="en-GB" sz="2000" b="0" strike="noStrike" spc="-1">
              <a:solidFill>
                <a:srgbClr val="000000"/>
              </a:solidFill>
              <a:latin typeface="Arial"/>
            </a:endParaRPr>
          </a:p>
          <a:p>
            <a:pPr marL="171360" indent="-171360">
              <a:lnSpc>
                <a:spcPct val="100000"/>
              </a:lnSpc>
              <a:buClr>
                <a:srgbClr val="000000"/>
              </a:buClr>
              <a:buFont typeface="Arial"/>
              <a:buChar char="•"/>
            </a:pPr>
            <a:r>
              <a:rPr lang="en-CA" sz="2000" b="1" strike="noStrike" spc="-1">
                <a:solidFill>
                  <a:srgbClr val="000000"/>
                </a:solidFill>
                <a:latin typeface="Arial"/>
                <a:ea typeface="Geneva"/>
              </a:rPr>
              <a:t>Ask Questions:</a:t>
            </a:r>
            <a:r>
              <a:rPr lang="en-CA" sz="2000" b="0" strike="noStrike" spc="-1">
                <a:solidFill>
                  <a:srgbClr val="000000"/>
                </a:solidFill>
                <a:latin typeface="Arial"/>
                <a:ea typeface="Geneva"/>
              </a:rPr>
              <a:t> conversations should be person-led with the focus being on them coming up with their own solutions to problems and challenges: “how do you feel about…”, “what are your thoughts about…”, “what do you think would work for you?” </a:t>
            </a:r>
            <a:endParaRPr lang="en-GB" sz="2000" b="0" strike="noStrike" spc="-1">
              <a:solidFill>
                <a:srgbClr val="000000"/>
              </a:solidFill>
              <a:latin typeface="Arial"/>
            </a:endParaRPr>
          </a:p>
          <a:p>
            <a:pPr indent="0">
              <a:lnSpc>
                <a:spcPct val="100000"/>
              </a:lnSpc>
              <a:buNone/>
            </a:pPr>
            <a:r>
              <a:rPr lang="en-CA" sz="2000" b="0" strike="noStrike" spc="-1">
                <a:solidFill>
                  <a:srgbClr val="000000"/>
                </a:solidFill>
                <a:latin typeface="Arial"/>
                <a:ea typeface="Geneva"/>
              </a:rPr>
              <a:t> </a:t>
            </a:r>
            <a:endParaRPr lang="en-GB" sz="2000" b="0" strike="noStrike" spc="-1">
              <a:solidFill>
                <a:srgbClr val="000000"/>
              </a:solidFill>
              <a:latin typeface="Arial"/>
            </a:endParaRPr>
          </a:p>
          <a:p>
            <a:pPr indent="0">
              <a:lnSpc>
                <a:spcPct val="100000"/>
              </a:lnSpc>
              <a:buNone/>
            </a:pPr>
            <a:r>
              <a:rPr lang="en-CA" sz="2000" b="0" strike="noStrike" spc="-1">
                <a:solidFill>
                  <a:srgbClr val="000000"/>
                </a:solidFill>
                <a:latin typeface="Arial"/>
                <a:ea typeface="Geneva"/>
              </a:rPr>
              <a:t>If people can come up with their own solutions, those solutions are far more likely to be something that would work for them in the context of their life and more likely to be implemented than if someone else says: “Why don’t you try this?” Their issue, their solution. </a:t>
            </a:r>
            <a:endParaRPr lang="en-GB" sz="2000" b="0" strike="noStrike" spc="-1">
              <a:solidFill>
                <a:srgbClr val="000000"/>
              </a:solidFill>
              <a:latin typeface="Arial"/>
            </a:endParaRPr>
          </a:p>
          <a:p>
            <a:pPr indent="0">
              <a:lnSpc>
                <a:spcPct val="100000"/>
              </a:lnSpc>
              <a:buNone/>
            </a:pPr>
            <a:r>
              <a:rPr lang="en-CA" sz="2000" b="0" strike="noStrike" spc="-1">
                <a:solidFill>
                  <a:srgbClr val="000000"/>
                </a:solidFill>
                <a:latin typeface="Arial"/>
                <a:ea typeface="Geneva"/>
              </a:rPr>
              <a:t>If the young person genuinely can’t come up with any solutions, you can suggest a ‘menu’ of options using the context of what other young people have found useful: “Some of the young people I’ve seen have found X to be useful, others found that Y and Z were helpful. Do you think any of those options would work for you?” </a:t>
            </a:r>
            <a:endParaRPr lang="en-GB" sz="2000" b="0" strike="noStrike" spc="-1">
              <a:solidFill>
                <a:srgbClr val="000000"/>
              </a:solidFill>
              <a:latin typeface="Arial"/>
            </a:endParaRPr>
          </a:p>
          <a:p>
            <a:pPr indent="0">
              <a:lnSpc>
                <a:spcPct val="100000"/>
              </a:lnSpc>
              <a:buNone/>
            </a:pPr>
            <a:r>
              <a:rPr lang="en-CA" sz="2000" b="0" strike="noStrike" spc="-1">
                <a:solidFill>
                  <a:srgbClr val="000000"/>
                </a:solidFill>
                <a:latin typeface="Arial"/>
                <a:ea typeface="Geneva"/>
              </a:rPr>
              <a:t> </a:t>
            </a:r>
            <a:endParaRPr lang="en-GB" sz="2000" b="0" strike="noStrike" spc="-1">
              <a:solidFill>
                <a:srgbClr val="000000"/>
              </a:solidFill>
              <a:latin typeface="Arial"/>
            </a:endParaRPr>
          </a:p>
          <a:p>
            <a:pPr indent="0">
              <a:lnSpc>
                <a:spcPct val="100000"/>
              </a:lnSpc>
              <a:buNone/>
              <a:tabLst>
                <a:tab pos="0" algn="l"/>
              </a:tabLst>
            </a:pPr>
            <a:r>
              <a:rPr lang="en-CA" sz="2000" b="1" strike="noStrike" spc="-1">
                <a:solidFill>
                  <a:srgbClr val="000000"/>
                </a:solidFill>
                <a:latin typeface="Arial"/>
                <a:ea typeface="Geneva"/>
              </a:rPr>
              <a:t>Thought provoking questions </a:t>
            </a:r>
            <a:r>
              <a:rPr lang="en-CA" sz="2000" b="0" strike="noStrike" spc="-1">
                <a:solidFill>
                  <a:srgbClr val="000000"/>
                </a:solidFill>
                <a:latin typeface="Arial"/>
                <a:ea typeface="Geneva"/>
              </a:rPr>
              <a:t>also help the young person to understand more about themselves, how vaping has become part of their life and helps them connect more deeply with their reasons for stopping: “what reasons do you have for stopping?”, “how do you feel about your vaping?”, “what do you enjoy most and least about vaping?”</a:t>
            </a:r>
            <a:endParaRPr lang="en-GB" sz="2000" b="0" strike="noStrike" spc="-1">
              <a:solidFill>
                <a:srgbClr val="000000"/>
              </a:solidFill>
              <a:latin typeface="Arial"/>
            </a:endParaRPr>
          </a:p>
          <a:p>
            <a:pPr indent="0">
              <a:lnSpc>
                <a:spcPct val="100000"/>
              </a:lnSpc>
              <a:buNone/>
              <a:tabLst>
                <a:tab pos="0" algn="l"/>
              </a:tabLst>
            </a:pPr>
            <a:r>
              <a:rPr lang="en-CA" sz="2000" b="0" strike="noStrike" spc="-1">
                <a:solidFill>
                  <a:srgbClr val="000000"/>
                </a:solidFill>
                <a:latin typeface="Arial"/>
                <a:ea typeface="Geneva"/>
              </a:rPr>
              <a:t> </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CA" sz="2000" b="1" strike="noStrike" spc="-1">
                <a:solidFill>
                  <a:srgbClr val="000000"/>
                </a:solidFill>
                <a:latin typeface="Arial"/>
                <a:ea typeface="Geneva"/>
              </a:rPr>
              <a:t>Feedback:</a:t>
            </a:r>
            <a:r>
              <a:rPr lang="en-CA" sz="2000" b="0" strike="noStrike" spc="-1">
                <a:solidFill>
                  <a:srgbClr val="000000"/>
                </a:solidFill>
                <a:latin typeface="Arial"/>
                <a:ea typeface="Geneva"/>
              </a:rPr>
              <a:t> key points and observations, taking a strengths-based approach: “so, despite having a difficult week and vaping on one day, you managed to get back on track and not to vape again, that’s an achievement when things are challenging for you”. This can also boost motivation and self-efficacy.</a:t>
            </a:r>
            <a:endParaRPr lang="en-GB" sz="2000" b="0" strike="noStrike" spc="-1">
              <a:solidFill>
                <a:srgbClr val="000000"/>
              </a:solidFill>
              <a:latin typeface="Arial"/>
            </a:endParaRPr>
          </a:p>
          <a:p>
            <a:pPr indent="0">
              <a:lnSpc>
                <a:spcPct val="100000"/>
              </a:lnSpc>
              <a:buNone/>
              <a:tabLst>
                <a:tab pos="0" algn="l"/>
              </a:tabLst>
            </a:pPr>
            <a:r>
              <a:rPr lang="en-CA" sz="2000" b="0" strike="noStrike" spc="-1">
                <a:solidFill>
                  <a:srgbClr val="000000"/>
                </a:solidFill>
                <a:latin typeface="Arial"/>
                <a:ea typeface="Geneva"/>
              </a:rPr>
              <a:t> </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CA" sz="2000" b="1" strike="noStrike" spc="-1">
                <a:solidFill>
                  <a:srgbClr val="000000"/>
                </a:solidFill>
                <a:latin typeface="Arial"/>
                <a:ea typeface="Geneva"/>
              </a:rPr>
              <a:t>Summaries:</a:t>
            </a:r>
            <a:r>
              <a:rPr lang="en-CA" sz="2000" b="0" strike="noStrike" spc="-1">
                <a:solidFill>
                  <a:srgbClr val="000000"/>
                </a:solidFill>
                <a:latin typeface="Arial"/>
                <a:ea typeface="Geneva"/>
              </a:rPr>
              <a:t> allow you to gather main points both during and at the end of the conversation or support session and allow you to check that you and the young person were having the same conversation. They can correct your summary or clarify elements if needed. Summaries can also help to:</a:t>
            </a:r>
            <a:endParaRPr lang="en-GB" sz="2000" b="0" strike="noStrike" spc="-1">
              <a:solidFill>
                <a:srgbClr val="000000"/>
              </a:solidFill>
              <a:latin typeface="Arial"/>
            </a:endParaRPr>
          </a:p>
          <a:p>
            <a:pPr marL="1542960" lvl="3" indent="-171360">
              <a:lnSpc>
                <a:spcPct val="100000"/>
              </a:lnSpc>
              <a:buClr>
                <a:srgbClr val="000000"/>
              </a:buClr>
              <a:buFont typeface="Arial"/>
              <a:buChar char="•"/>
              <a:tabLst>
                <a:tab pos="0" algn="l"/>
              </a:tabLst>
            </a:pPr>
            <a:r>
              <a:rPr lang="en-CA" sz="2000" b="0" strike="noStrike" spc="-1">
                <a:solidFill>
                  <a:srgbClr val="000000"/>
                </a:solidFill>
                <a:latin typeface="Arial"/>
                <a:ea typeface="Geneva"/>
              </a:rPr>
              <a:t>change direction,</a:t>
            </a:r>
            <a:endParaRPr lang="en-GB" sz="2000" b="0" strike="noStrike" spc="-1">
              <a:solidFill>
                <a:srgbClr val="000000"/>
              </a:solidFill>
              <a:latin typeface="Arial"/>
            </a:endParaRPr>
          </a:p>
          <a:p>
            <a:pPr marL="1542960" lvl="3" indent="-171360">
              <a:lnSpc>
                <a:spcPct val="100000"/>
              </a:lnSpc>
              <a:buClr>
                <a:srgbClr val="000000"/>
              </a:buClr>
              <a:buFont typeface="Arial"/>
              <a:buChar char="•"/>
              <a:tabLst>
                <a:tab pos="0" algn="l"/>
              </a:tabLst>
            </a:pPr>
            <a:r>
              <a:rPr lang="en-CA" sz="2000" b="0" strike="noStrike" spc="-1">
                <a:solidFill>
                  <a:srgbClr val="000000"/>
                </a:solidFill>
                <a:latin typeface="Arial"/>
                <a:ea typeface="Geneva"/>
              </a:rPr>
              <a:t>let the young person see you have really heard what they said,</a:t>
            </a:r>
            <a:endParaRPr lang="en-GB" sz="2000" b="0" strike="noStrike" spc="-1">
              <a:solidFill>
                <a:srgbClr val="000000"/>
              </a:solidFill>
              <a:latin typeface="Arial"/>
            </a:endParaRPr>
          </a:p>
          <a:p>
            <a:pPr marL="1542960" lvl="3" indent="-171360">
              <a:lnSpc>
                <a:spcPct val="100000"/>
              </a:lnSpc>
              <a:buClr>
                <a:srgbClr val="000000"/>
              </a:buClr>
              <a:buFont typeface="Arial"/>
              <a:buChar char="•"/>
              <a:tabLst>
                <a:tab pos="0" algn="l"/>
              </a:tabLst>
            </a:pPr>
            <a:r>
              <a:rPr lang="en-CA" sz="2000" b="0" strike="noStrike" spc="-1">
                <a:solidFill>
                  <a:srgbClr val="000000"/>
                </a:solidFill>
                <a:latin typeface="Arial"/>
                <a:ea typeface="Geneva"/>
              </a:rPr>
              <a:t>keep track of key points,</a:t>
            </a:r>
            <a:endParaRPr lang="en-GB" sz="2000" b="0" strike="noStrike" spc="-1">
              <a:solidFill>
                <a:srgbClr val="000000"/>
              </a:solidFill>
              <a:latin typeface="Arial"/>
            </a:endParaRPr>
          </a:p>
          <a:p>
            <a:pPr marL="1542960" lvl="3" indent="-171360">
              <a:lnSpc>
                <a:spcPct val="100000"/>
              </a:lnSpc>
              <a:buClr>
                <a:srgbClr val="000000"/>
              </a:buClr>
              <a:buFont typeface="Arial"/>
              <a:buChar char="•"/>
              <a:tabLst>
                <a:tab pos="0" algn="l"/>
              </a:tabLst>
            </a:pPr>
            <a:r>
              <a:rPr lang="en-CA" sz="2000" b="0" strike="noStrike" spc="-1">
                <a:solidFill>
                  <a:srgbClr val="000000"/>
                </a:solidFill>
                <a:latin typeface="Arial"/>
                <a:ea typeface="Geneva"/>
              </a:rPr>
              <a:t>signal the conversation/session is coming to an end </a:t>
            </a: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p:txBody>
      </p:sp>
      <p:sp>
        <p:nvSpPr>
          <p:cNvPr id="537" name="PlaceHolder 3"/>
          <p:cNvSpPr>
            <a:spLocks noGrp="1"/>
          </p:cNvSpPr>
          <p:nvPr>
            <p:ph type="sldNum" idx="21"/>
          </p:nvPr>
        </p:nvSpPr>
        <p:spPr>
          <a:xfrm>
            <a:off x="3884760" y="8685360"/>
            <a:ext cx="2971440" cy="458280"/>
          </a:xfrm>
          <a:prstGeom prst="rect">
            <a:avLst/>
          </a:prstGeom>
          <a:noFill/>
          <a:ln w="0">
            <a:noFill/>
          </a:ln>
        </p:spPr>
        <p:txBody>
          <a:bodyPr anchor="b">
            <a:noAutofit/>
          </a:bodyPr>
          <a:lstStyle>
            <a:lvl1pPr indent="0" algn="r">
              <a:lnSpc>
                <a:spcPct val="100000"/>
              </a:lnSpc>
              <a:buNone/>
              <a:defRPr lang="en-US" sz="1200" b="0" strike="noStrike" spc="-1">
                <a:solidFill>
                  <a:srgbClr val="000000"/>
                </a:solidFill>
                <a:latin typeface="Times New Roman"/>
              </a:defRPr>
            </a:lvl1pPr>
          </a:lstStyle>
          <a:p>
            <a:pPr indent="0" algn="r">
              <a:lnSpc>
                <a:spcPct val="100000"/>
              </a:lnSpc>
              <a:buNone/>
            </a:pPr>
            <a:fld id="{46B674E1-FE27-4B75-80B4-6C7EF2F462E1}" type="slidenum">
              <a:rPr lang="en-US" sz="1200" b="0" strike="noStrike" spc="-1">
                <a:solidFill>
                  <a:srgbClr val="000000"/>
                </a:solidFill>
                <a:latin typeface="Times New Roman"/>
              </a:rPr>
              <a:t>18</a:t>
            </a:fld>
            <a:endParaRPr lang="en-GB" sz="1200" b="0" strike="noStrike" spc="-1">
              <a:solidFill>
                <a:srgbClr val="000000"/>
              </a:solidFill>
              <a:latin typeface="Times New Roman"/>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 name="PlaceHolder 1"/>
          <p:cNvSpPr>
            <a:spLocks noGrp="1" noRot="1" noChangeAspect="1"/>
          </p:cNvSpPr>
          <p:nvPr>
            <p:ph type="sldImg"/>
          </p:nvPr>
        </p:nvSpPr>
        <p:spPr>
          <a:xfrm>
            <a:off x="685800" y="1143000"/>
            <a:ext cx="5486400" cy="3086100"/>
          </a:xfrm>
          <a:prstGeom prst="rect">
            <a:avLst/>
          </a:prstGeom>
          <a:ln w="0">
            <a:noFill/>
          </a:ln>
        </p:spPr>
      </p:sp>
      <p:sp>
        <p:nvSpPr>
          <p:cNvPr id="539"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GB" sz="2000" b="1" strike="noStrike" spc="-1">
                <a:solidFill>
                  <a:srgbClr val="000000"/>
                </a:solidFill>
                <a:latin typeface="Arial"/>
              </a:rPr>
              <a:t>Very brief advice on Smoking</a:t>
            </a:r>
            <a:r>
              <a:rPr lang="en-GB" sz="2000" b="0" strike="noStrike" spc="-1">
                <a:solidFill>
                  <a:srgbClr val="000000"/>
                </a:solidFill>
                <a:latin typeface="Arial"/>
              </a:rPr>
              <a:t> is a prove method which has been adapted for other health behaviours.  It is a useful framework to help you to intervene with young people.</a:t>
            </a:r>
          </a:p>
          <a:p>
            <a:pPr marL="216000" indent="0">
              <a:lnSpc>
                <a:spcPct val="100000"/>
              </a:lnSpc>
              <a:buNone/>
            </a:pPr>
            <a:endParaRPr lang="en-GB" sz="2000" b="0" strike="noStrike" spc="-1">
              <a:solidFill>
                <a:srgbClr val="000000"/>
              </a:solidFill>
              <a:latin typeface="Arial"/>
            </a:endParaRPr>
          </a:p>
          <a:p>
            <a:pPr marL="216000" indent="0">
              <a:lnSpc>
                <a:spcPct val="100000"/>
              </a:lnSpc>
              <a:buNone/>
            </a:pPr>
            <a:r>
              <a:rPr lang="en-GB" sz="2000" b="1" strike="noStrike" spc="-1">
                <a:solidFill>
                  <a:srgbClr val="000000"/>
                </a:solidFill>
                <a:latin typeface="Arial"/>
              </a:rPr>
              <a:t>ASK </a:t>
            </a:r>
            <a:r>
              <a:rPr lang="en-GB" sz="2000" b="0" strike="noStrike" spc="-1">
                <a:solidFill>
                  <a:srgbClr val="000000"/>
                </a:solidFill>
                <a:latin typeface="Arial"/>
              </a:rPr>
              <a:t>– Allow the person to raise their concerns about their vaping, or vaping by friends and family, and whether this is important to them.  You are not asking – do you vape.  It is likely that you may have found them in possession of vape or seen vaping.  This type of questioning avoids being judgmental or punitive.</a:t>
            </a:r>
          </a:p>
          <a:p>
            <a:pPr marL="216000" indent="0">
              <a:lnSpc>
                <a:spcPct val="100000"/>
              </a:lnSpc>
              <a:buNone/>
            </a:pPr>
            <a:endParaRPr lang="en-GB" sz="2000" b="0" strike="noStrike" spc="-1">
              <a:solidFill>
                <a:srgbClr val="000000"/>
              </a:solidFill>
              <a:latin typeface="Arial"/>
            </a:endParaRPr>
          </a:p>
          <a:p>
            <a:pPr marL="216000" indent="0">
              <a:lnSpc>
                <a:spcPct val="100000"/>
              </a:lnSpc>
              <a:buNone/>
            </a:pPr>
            <a:r>
              <a:rPr lang="en-GB" sz="2000" b="1" strike="noStrike" spc="-1">
                <a:solidFill>
                  <a:srgbClr val="000000"/>
                </a:solidFill>
                <a:latin typeface="Arial"/>
              </a:rPr>
              <a:t>ADVISE </a:t>
            </a:r>
            <a:r>
              <a:rPr lang="en-GB" sz="2000" b="0" strike="noStrike" spc="-1">
                <a:solidFill>
                  <a:srgbClr val="000000"/>
                </a:solidFill>
                <a:latin typeface="Arial"/>
              </a:rPr>
              <a:t>– You can tailor what you say next dependent upon how the young person responded to the initial questions.  To encourage a young person to change their behaviour they need to know it is possible and that other people like them have done it.  They need to know what help is available to them.</a:t>
            </a:r>
          </a:p>
          <a:p>
            <a:pPr marL="216000" indent="0">
              <a:lnSpc>
                <a:spcPct val="100000"/>
              </a:lnSpc>
              <a:buNone/>
            </a:pPr>
            <a:endParaRPr lang="en-GB" sz="2000" b="0" strike="noStrike" spc="-1">
              <a:solidFill>
                <a:srgbClr val="000000"/>
              </a:solidFill>
              <a:latin typeface="Arial"/>
            </a:endParaRPr>
          </a:p>
          <a:p>
            <a:pPr marL="216000" indent="0">
              <a:lnSpc>
                <a:spcPct val="100000"/>
              </a:lnSpc>
              <a:buNone/>
            </a:pPr>
            <a:r>
              <a:rPr lang="en-GB" sz="2000" b="1" strike="noStrike" spc="-1">
                <a:solidFill>
                  <a:srgbClr val="000000"/>
                </a:solidFill>
                <a:latin typeface="Arial"/>
              </a:rPr>
              <a:t>ACT </a:t>
            </a:r>
            <a:r>
              <a:rPr lang="en-GB" sz="2000" b="0" strike="noStrike" spc="-1">
                <a:solidFill>
                  <a:srgbClr val="000000"/>
                </a:solidFill>
                <a:latin typeface="Arial"/>
              </a:rPr>
              <a:t>– Act depending on how the young person has responded to your offer to help</a:t>
            </a:r>
          </a:p>
          <a:p>
            <a:pPr marL="216000" indent="0">
              <a:lnSpc>
                <a:spcPct val="100000"/>
              </a:lnSpc>
              <a:buNone/>
            </a:pPr>
            <a:endParaRPr lang="en-GB" sz="2000" b="0" strike="noStrike" spc="-1">
              <a:solidFill>
                <a:srgbClr val="000000"/>
              </a:solidFill>
              <a:latin typeface="Arial"/>
            </a:endParaRPr>
          </a:p>
          <a:p>
            <a:pPr marL="216000" indent="0">
              <a:lnSpc>
                <a:spcPct val="100000"/>
              </a:lnSpc>
              <a:buNone/>
            </a:pPr>
            <a:r>
              <a:rPr lang="en-GB" sz="2000" b="0" strike="noStrike" spc="-1">
                <a:solidFill>
                  <a:srgbClr val="000000"/>
                </a:solidFill>
                <a:latin typeface="Arial"/>
              </a:rPr>
              <a:t>VBA is not a one-off intervention – keep the door open and keep the conversation going.</a:t>
            </a:r>
          </a:p>
        </p:txBody>
      </p:sp>
      <p:sp>
        <p:nvSpPr>
          <p:cNvPr id="540" name="PlaceHolder 3"/>
          <p:cNvSpPr>
            <a:spLocks noGrp="1"/>
          </p:cNvSpPr>
          <p:nvPr>
            <p:ph type="sldNum" idx="22"/>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E8F41923-8E3B-45A7-84EF-AE07B41024AC}" type="slidenum">
              <a:rPr lang="en-GB" sz="1200" b="0" strike="noStrike" spc="-1">
                <a:solidFill>
                  <a:srgbClr val="000000"/>
                </a:solidFill>
                <a:latin typeface="Times New Roman"/>
              </a:rPr>
              <a:t>19</a:t>
            </a:fld>
            <a:endParaRPr lang="en-GB" sz="1200" b="0" strike="noStrike" spc="-1">
              <a:solidFill>
                <a:srgbClr val="000000"/>
              </a:solidFill>
              <a:latin typeface="Times New Roman"/>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 name="PlaceHolder 1"/>
          <p:cNvSpPr>
            <a:spLocks noGrp="1" noRot="1" noChangeAspect="1"/>
          </p:cNvSpPr>
          <p:nvPr>
            <p:ph type="sldImg"/>
          </p:nvPr>
        </p:nvSpPr>
        <p:spPr>
          <a:xfrm>
            <a:off x="685800" y="1143000"/>
            <a:ext cx="5486040" cy="3085920"/>
          </a:xfrm>
          <a:prstGeom prst="rect">
            <a:avLst/>
          </a:prstGeom>
          <a:ln w="0">
            <a:noFill/>
          </a:ln>
        </p:spPr>
      </p:sp>
      <p:sp>
        <p:nvSpPr>
          <p:cNvPr id="542"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indent="0">
              <a:lnSpc>
                <a:spcPct val="100000"/>
              </a:lnSpc>
              <a:buNone/>
              <a:tabLst>
                <a:tab pos="0" algn="l"/>
              </a:tabLst>
            </a:pPr>
            <a:r>
              <a:rPr lang="en-US" sz="2000" b="1" strike="noStrike" spc="-1">
                <a:solidFill>
                  <a:srgbClr val="000000"/>
                </a:solidFill>
                <a:latin typeface="Calibri"/>
                <a:ea typeface="Calibri"/>
              </a:rPr>
              <a:t>Exercise 3</a:t>
            </a: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Activity summary: </a:t>
            </a:r>
            <a:r>
              <a:rPr lang="en-GB" sz="2000" b="0" strike="noStrike" spc="-1">
                <a:solidFill>
                  <a:srgbClr val="000000"/>
                </a:solidFill>
                <a:latin typeface="+mn-lt"/>
                <a:ea typeface="+mn-ea"/>
              </a:rPr>
              <a:t>Starting the conversation using Very Brief Advice</a:t>
            </a:r>
            <a:endParaRPr lang="en-GB" sz="2000" b="0" strike="noStrike" spc="-1">
              <a:solidFill>
                <a:srgbClr val="000000"/>
              </a:solidFill>
              <a:latin typeface="Arial"/>
            </a:endParaRPr>
          </a:p>
          <a:p>
            <a:pPr indent="0">
              <a:lnSpc>
                <a:spcPct val="100000"/>
              </a:lnSpc>
              <a:buNone/>
              <a:tabLst>
                <a:tab pos="0" algn="l"/>
              </a:tabLst>
            </a:pPr>
            <a:r>
              <a:rPr lang="en-GB" sz="1200" b="0" strike="noStrike" spc="-1">
                <a:solidFill>
                  <a:srgbClr val="000000"/>
                </a:solidFill>
                <a:latin typeface="+mn-lt"/>
                <a:ea typeface="+mn-ea"/>
              </a:rPr>
              <a:t>​</a:t>
            </a:r>
            <a:r>
              <a:rPr lang="en-GB" sz="1200" b="1" strike="noStrike" spc="-1">
                <a:solidFill>
                  <a:srgbClr val="000000"/>
                </a:solidFill>
                <a:latin typeface="+mn-lt"/>
                <a:ea typeface="+mn-ea"/>
              </a:rPr>
              <a:t>Method:</a:t>
            </a:r>
            <a:r>
              <a:rPr lang="en-GB" sz="1200" b="0" strike="noStrike" spc="-1">
                <a:solidFill>
                  <a:srgbClr val="000000"/>
                </a:solidFill>
                <a:latin typeface="+mn-lt"/>
                <a:ea typeface="+mn-ea"/>
              </a:rPr>
              <a:t> Group call out</a:t>
            </a:r>
            <a:endParaRPr lang="en-GB" sz="12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Duration:</a:t>
            </a:r>
            <a:r>
              <a:rPr lang="en-GB" sz="1200" b="0" strike="noStrike" spc="-1">
                <a:solidFill>
                  <a:srgbClr val="000000"/>
                </a:solidFill>
                <a:latin typeface="+mn-lt"/>
                <a:ea typeface="+mn-ea"/>
              </a:rPr>
              <a:t> 5 minutes </a:t>
            </a:r>
            <a:r>
              <a:rPr lang="en-US"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US" sz="1200" b="1" strike="noStrike" spc="-1">
                <a:solidFill>
                  <a:srgbClr val="000000"/>
                </a:solidFill>
                <a:latin typeface="+mn-lt"/>
                <a:ea typeface="+mn-ea"/>
              </a:rPr>
              <a:t> </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US" sz="1200" b="1" strike="noStrike" spc="-1">
                <a:solidFill>
                  <a:srgbClr val="000000"/>
                </a:solidFill>
                <a:latin typeface="+mn-lt"/>
                <a:ea typeface="+mn-ea"/>
              </a:rPr>
              <a:t>Method:</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GB" sz="1200" b="0" strike="noStrike" spc="-1">
                <a:solidFill>
                  <a:srgbClr val="000000"/>
                </a:solidFill>
                <a:latin typeface="+mn-lt"/>
                <a:ea typeface="+mn-ea"/>
              </a:rPr>
              <a:t>Using the VBA framework ask participants to suggest questions or statements they could make at each stage</a:t>
            </a: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p:txBody>
      </p:sp>
      <p:sp>
        <p:nvSpPr>
          <p:cNvPr id="543" name="PlaceHolder 3"/>
          <p:cNvSpPr>
            <a:spLocks noGrp="1"/>
          </p:cNvSpPr>
          <p:nvPr>
            <p:ph type="sldNum" idx="23"/>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E8AAF5C9-FEEB-4A3D-97E6-DDC6D887D033}" type="slidenum">
              <a:rPr lang="en-GB" sz="1200" b="0" strike="noStrike" spc="-1">
                <a:solidFill>
                  <a:srgbClr val="000000"/>
                </a:solidFill>
                <a:latin typeface="Times New Roman"/>
              </a:rPr>
              <a:t>20</a:t>
            </a:fld>
            <a:endParaRPr lang="en-GB" sz="1200" b="0" strike="noStrike" spc="-1">
              <a:solidFill>
                <a:srgbClr val="000000"/>
              </a:solidFill>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 name="PlaceHolder 1"/>
          <p:cNvSpPr>
            <a:spLocks noGrp="1" noRot="1" noChangeAspect="1"/>
          </p:cNvSpPr>
          <p:nvPr>
            <p:ph type="sldImg"/>
          </p:nvPr>
        </p:nvSpPr>
        <p:spPr>
          <a:xfrm>
            <a:off x="685800" y="1143000"/>
            <a:ext cx="5486400" cy="3086100"/>
          </a:xfrm>
          <a:prstGeom prst="rect">
            <a:avLst/>
          </a:prstGeom>
          <a:ln w="0">
            <a:noFill/>
          </a:ln>
        </p:spPr>
      </p:sp>
      <p:sp>
        <p:nvSpPr>
          <p:cNvPr id="491"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GB" sz="1200" b="0" strike="noStrike" spc="-1">
                <a:solidFill>
                  <a:srgbClr val="000000"/>
                </a:solidFill>
                <a:latin typeface="Century Gothic"/>
                <a:ea typeface="Geneva"/>
              </a:rPr>
              <a:t>This course is designed to put the knowledge you have gained from the Young people and stopping vaping briefing into practice. </a:t>
            </a:r>
            <a:endParaRPr lang="en-GB" sz="1200" b="0" strike="noStrike" spc="-1">
              <a:solidFill>
                <a:srgbClr val="000000"/>
              </a:solidFill>
              <a:latin typeface="Arial"/>
            </a:endParaRPr>
          </a:p>
          <a:p>
            <a:pPr marL="216000" indent="0">
              <a:lnSpc>
                <a:spcPct val="100000"/>
              </a:lnSpc>
              <a:buNone/>
            </a:pPr>
            <a:endParaRPr lang="en-GB" sz="1200" b="0" strike="noStrike" spc="-1">
              <a:solidFill>
                <a:srgbClr val="000000"/>
              </a:solidFill>
              <a:latin typeface="Arial"/>
            </a:endParaRPr>
          </a:p>
        </p:txBody>
      </p:sp>
      <p:sp>
        <p:nvSpPr>
          <p:cNvPr id="492" name="PlaceHolder 3"/>
          <p:cNvSpPr>
            <a:spLocks noGrp="1"/>
          </p:cNvSpPr>
          <p:nvPr>
            <p:ph type="sldNum" idx="6"/>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3EC11006-D3BA-4526-BD75-6E5E34B240C7}" type="slidenum">
              <a:rPr lang="en-GB" sz="1200" b="0" strike="noStrike" spc="-1">
                <a:solidFill>
                  <a:srgbClr val="000000"/>
                </a:solidFill>
                <a:latin typeface="Times New Roman"/>
              </a:rPr>
              <a:t>2</a:t>
            </a:fld>
            <a:endParaRPr lang="en-GB" sz="1200" b="0" strike="noStrike" spc="-1">
              <a:solidFill>
                <a:srgbClr val="000000"/>
              </a:solidFill>
              <a:latin typeface="Times New Roman"/>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PlaceHolder 1"/>
          <p:cNvSpPr>
            <a:spLocks noGrp="1" noRot="1" noChangeAspect="1"/>
          </p:cNvSpPr>
          <p:nvPr>
            <p:ph type="sldImg"/>
          </p:nvPr>
        </p:nvSpPr>
        <p:spPr>
          <a:xfrm>
            <a:off x="685800" y="1143000"/>
            <a:ext cx="5486040" cy="3085920"/>
          </a:xfrm>
          <a:prstGeom prst="rect">
            <a:avLst/>
          </a:prstGeom>
          <a:ln w="0">
            <a:noFill/>
          </a:ln>
        </p:spPr>
      </p:sp>
      <p:sp>
        <p:nvSpPr>
          <p:cNvPr id="545"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GB" sz="2000" b="0" strike="noStrike" spc="-1">
                <a:solidFill>
                  <a:srgbClr val="000000"/>
                </a:solidFill>
                <a:latin typeface="Arial"/>
              </a:rPr>
              <a:t>Suggestions for having the VBA for Vaping conversation</a:t>
            </a:r>
          </a:p>
          <a:p>
            <a:pPr marL="216000" indent="0">
              <a:lnSpc>
                <a:spcPct val="100000"/>
              </a:lnSpc>
              <a:buNone/>
            </a:pPr>
            <a:endParaRPr lang="en-GB" sz="2000" b="0" strike="noStrike" spc="-1">
              <a:solidFill>
                <a:srgbClr val="000000"/>
              </a:solidFill>
              <a:latin typeface="Arial"/>
            </a:endParaRPr>
          </a:p>
          <a:p>
            <a:pPr marL="216000" indent="0">
              <a:lnSpc>
                <a:spcPct val="100000"/>
              </a:lnSpc>
              <a:buNone/>
            </a:pPr>
            <a:r>
              <a:rPr lang="en-GB" sz="2000" b="0" strike="noStrike" spc="-1">
                <a:solidFill>
                  <a:srgbClr val="000000"/>
                </a:solidFill>
                <a:latin typeface="Arial"/>
              </a:rPr>
              <a:t>NB:  If young people are smoking and vaping you could suggest </a:t>
            </a:r>
          </a:p>
          <a:p>
            <a:pPr indent="0">
              <a:lnSpc>
                <a:spcPct val="100000"/>
              </a:lnSpc>
              <a:buNone/>
              <a:tabLst>
                <a:tab pos="0" algn="l"/>
              </a:tabLst>
            </a:pPr>
            <a:r>
              <a:rPr lang="en-GB" sz="2000" b="0" i="1" strike="noStrike" spc="-1">
                <a:solidFill>
                  <a:srgbClr val="000000"/>
                </a:solidFill>
                <a:latin typeface="Arial"/>
              </a:rPr>
              <a:t>“If you are going to stop anything, stop the cigarettes first.  Then, when you are sure you’re not going to smoke again, you can look at stopping vaping”</a:t>
            </a:r>
            <a:endParaRPr lang="en-GB" sz="2000" b="0" strike="noStrike" spc="-1">
              <a:solidFill>
                <a:srgbClr val="000000"/>
              </a:solidFill>
              <a:latin typeface="Arial"/>
            </a:endParaRPr>
          </a:p>
        </p:txBody>
      </p:sp>
      <p:sp>
        <p:nvSpPr>
          <p:cNvPr id="546" name="PlaceHolder 3"/>
          <p:cNvSpPr>
            <a:spLocks noGrp="1"/>
          </p:cNvSpPr>
          <p:nvPr>
            <p:ph type="sldNum" idx="24"/>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2C306E3D-7E2B-4E1D-A1D7-7C78E0031EBB}" type="slidenum">
              <a:rPr lang="en-GB" sz="1200" b="0" strike="noStrike" spc="-1">
                <a:solidFill>
                  <a:srgbClr val="000000"/>
                </a:solidFill>
                <a:latin typeface="Times New Roman"/>
              </a:rPr>
              <a:t>21</a:t>
            </a:fld>
            <a:endParaRPr lang="en-GB" sz="1200" b="0" strike="noStrike" spc="-1">
              <a:solidFill>
                <a:srgbClr val="000000"/>
              </a:solidFill>
              <a:latin typeface="Times New Roman"/>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 name="PlaceHolder 1"/>
          <p:cNvSpPr>
            <a:spLocks noGrp="1" noRot="1" noChangeAspect="1"/>
          </p:cNvSpPr>
          <p:nvPr>
            <p:ph type="sldImg"/>
          </p:nvPr>
        </p:nvSpPr>
        <p:spPr>
          <a:xfrm>
            <a:off x="685800" y="1143000"/>
            <a:ext cx="5486040" cy="3085920"/>
          </a:xfrm>
          <a:prstGeom prst="rect">
            <a:avLst/>
          </a:prstGeom>
          <a:ln w="0">
            <a:noFill/>
          </a:ln>
        </p:spPr>
      </p:sp>
      <p:sp>
        <p:nvSpPr>
          <p:cNvPr id="548"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GB" sz="1200" b="1" strike="noStrike" spc="-1">
                <a:solidFill>
                  <a:srgbClr val="000000"/>
                </a:solidFill>
                <a:latin typeface="Calibri"/>
                <a:ea typeface="Aptos"/>
              </a:rPr>
              <a:t>Changing perspectives worksheet Part 2</a:t>
            </a:r>
            <a:endParaRPr lang="en-GB" sz="1200" b="0" strike="noStrike" spc="-1">
              <a:solidFill>
                <a:srgbClr val="000000"/>
              </a:solidFill>
              <a:latin typeface="Arial"/>
            </a:endParaRPr>
          </a:p>
          <a:p>
            <a:pPr marL="216000" indent="0">
              <a:lnSpc>
                <a:spcPct val="100000"/>
              </a:lnSpc>
              <a:buNone/>
            </a:pPr>
            <a:r>
              <a:rPr lang="en-GB" sz="1200" b="0" strike="noStrike" spc="-1">
                <a:solidFill>
                  <a:srgbClr val="000000"/>
                </a:solidFill>
                <a:latin typeface="Calibri"/>
                <a:ea typeface="Aptos"/>
              </a:rPr>
              <a:t>Use the scaling questions on the Changing perspective worksheet to discuss how young people feel about stopping vaping – in terms of importance, motivation and confidence</a:t>
            </a: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Calibri"/>
                <a:ea typeface="Aptos"/>
              </a:rPr>
              <a:t>Method:</a:t>
            </a:r>
            <a:endParaRPr lang="en-GB" sz="1200" b="0" strike="noStrike" spc="-1">
              <a:solidFill>
                <a:srgbClr val="000000"/>
              </a:solidFill>
              <a:latin typeface="Arial"/>
            </a:endParaRPr>
          </a:p>
          <a:p>
            <a:pPr marL="171360" indent="-171360">
              <a:lnSpc>
                <a:spcPct val="100000"/>
              </a:lnSpc>
              <a:buClr>
                <a:srgbClr val="000000"/>
              </a:buClr>
              <a:buFont typeface="Arial"/>
              <a:buChar char="•"/>
              <a:tabLst>
                <a:tab pos="457200" algn="l"/>
              </a:tabLst>
            </a:pPr>
            <a:r>
              <a:rPr lang="en-GB" sz="1200" b="0" strike="noStrike" spc="-1">
                <a:solidFill>
                  <a:srgbClr val="000000"/>
                </a:solidFill>
                <a:latin typeface="Calibri"/>
                <a:ea typeface="Aptos"/>
              </a:rPr>
              <a:t>Ask young people to respond to the questions. Investigate the responses before asking the next questions, as follows.</a:t>
            </a:r>
            <a:endParaRPr lang="en-GB" sz="1200" b="0" strike="noStrike" spc="-1">
              <a:solidFill>
                <a:srgbClr val="000000"/>
              </a:solidFill>
              <a:latin typeface="Arial"/>
            </a:endParaRPr>
          </a:p>
          <a:p>
            <a:pPr marL="628560" lvl="1" indent="-171360">
              <a:lnSpc>
                <a:spcPct val="100000"/>
              </a:lnSpc>
              <a:buClr>
                <a:srgbClr val="000000"/>
              </a:buClr>
              <a:buFont typeface="Courier New"/>
              <a:buChar char="o"/>
              <a:tabLst>
                <a:tab pos="457200" algn="l"/>
              </a:tabLst>
            </a:pPr>
            <a:r>
              <a:rPr lang="en-GB" sz="1200" b="0" strike="noStrike" spc="-1">
                <a:solidFill>
                  <a:srgbClr val="000000"/>
                </a:solidFill>
                <a:latin typeface="Calibri"/>
                <a:ea typeface="Cambria"/>
              </a:rPr>
              <a:t>What brought you to this number and not a lower number?</a:t>
            </a:r>
            <a:endParaRPr lang="en-GB" sz="1200" b="0" strike="noStrike" spc="-1">
              <a:solidFill>
                <a:srgbClr val="000000"/>
              </a:solidFill>
              <a:latin typeface="Arial"/>
            </a:endParaRPr>
          </a:p>
          <a:p>
            <a:pPr marL="628560" lvl="1" indent="-171360">
              <a:lnSpc>
                <a:spcPct val="100000"/>
              </a:lnSpc>
              <a:buClr>
                <a:srgbClr val="000000"/>
              </a:buClr>
              <a:buFont typeface="Courier New"/>
              <a:buChar char="o"/>
              <a:tabLst>
                <a:tab pos="457200" algn="l"/>
              </a:tabLst>
            </a:pPr>
            <a:r>
              <a:rPr lang="en-GB" sz="1200" b="0" strike="noStrike" spc="-1">
                <a:solidFill>
                  <a:srgbClr val="000000"/>
                </a:solidFill>
                <a:latin typeface="Calibri"/>
                <a:ea typeface="Cambria"/>
              </a:rPr>
              <a:t>What will you have to do to get to the next number up the scale? </a:t>
            </a:r>
            <a:endParaRPr lang="en-GB" sz="1200" b="0" strike="noStrike" spc="-1">
              <a:solidFill>
                <a:srgbClr val="000000"/>
              </a:solidFill>
              <a:latin typeface="Arial"/>
            </a:endParaRPr>
          </a:p>
          <a:p>
            <a:pPr marL="628560" lvl="1" indent="-171360">
              <a:lnSpc>
                <a:spcPct val="100000"/>
              </a:lnSpc>
              <a:buClr>
                <a:srgbClr val="000000"/>
              </a:buClr>
              <a:buFont typeface="Courier New"/>
              <a:buChar char="o"/>
              <a:tabLst>
                <a:tab pos="457200" algn="l"/>
              </a:tabLst>
            </a:pPr>
            <a:r>
              <a:rPr lang="en-GB" sz="1200" b="0" strike="noStrike" spc="-1">
                <a:solidFill>
                  <a:srgbClr val="000000"/>
                </a:solidFill>
                <a:latin typeface="Calibri"/>
                <a:ea typeface="Cambria"/>
              </a:rPr>
              <a:t>Focus on small steps to increase motivation and confidence</a:t>
            </a:r>
            <a:endParaRPr lang="en-GB" sz="1200" b="0" strike="noStrike" spc="-1">
              <a:solidFill>
                <a:srgbClr val="000000"/>
              </a:solidFill>
              <a:latin typeface="Arial"/>
            </a:endParaRPr>
          </a:p>
          <a:p>
            <a:pPr marL="171360" indent="-171360">
              <a:lnSpc>
                <a:spcPct val="100000"/>
              </a:lnSpc>
              <a:buClr>
                <a:srgbClr val="000000"/>
              </a:buClr>
              <a:buFont typeface="Arial"/>
              <a:buChar char="•"/>
              <a:tabLst>
                <a:tab pos="457200" algn="l"/>
              </a:tabLst>
            </a:pPr>
            <a:r>
              <a:rPr lang="en-GB" sz="1200" b="0" strike="noStrike" spc="-1">
                <a:solidFill>
                  <a:srgbClr val="000000"/>
                </a:solidFill>
                <a:latin typeface="Calibri"/>
                <a:ea typeface="Aptos"/>
              </a:rPr>
              <a:t>Explain that although a young person’s motivation may be high, they may have low confidence due to past circumstances or influences of others</a:t>
            </a:r>
            <a:endParaRPr lang="en-GB" sz="1200" b="0" strike="noStrike" spc="-1">
              <a:solidFill>
                <a:srgbClr val="000000"/>
              </a:solidFill>
              <a:latin typeface="Arial"/>
            </a:endParaRPr>
          </a:p>
          <a:p>
            <a:pPr marL="171360" indent="-171360">
              <a:lnSpc>
                <a:spcPct val="100000"/>
              </a:lnSpc>
              <a:buClr>
                <a:srgbClr val="000000"/>
              </a:buClr>
              <a:buFont typeface="Arial"/>
              <a:buChar char="•"/>
              <a:tabLst>
                <a:tab pos="457200" algn="l"/>
              </a:tabLst>
            </a:pPr>
            <a:r>
              <a:rPr lang="en-GB" sz="1200" b="0" strike="noStrike" spc="-1">
                <a:solidFill>
                  <a:srgbClr val="000000"/>
                </a:solidFill>
                <a:latin typeface="Calibri"/>
                <a:ea typeface="Aptos"/>
              </a:rPr>
              <a:t>Human motivation is also fluid especially in young people and can shift from moment to moment, depending where they are, who they are with, what they value and how they are feeling.  It can be influenced positively by someone they trust and who is credible.</a:t>
            </a:r>
            <a:endParaRPr lang="en-GB" sz="1200" b="0" strike="noStrike" spc="-1">
              <a:solidFill>
                <a:srgbClr val="000000"/>
              </a:solidFill>
              <a:latin typeface="Arial"/>
            </a:endParaRPr>
          </a:p>
          <a:p>
            <a:pPr marL="171360" indent="-171360">
              <a:lnSpc>
                <a:spcPct val="100000"/>
              </a:lnSpc>
              <a:buClr>
                <a:srgbClr val="000000"/>
              </a:buClr>
              <a:buFont typeface="Arial"/>
              <a:buChar char="•"/>
              <a:tabLst>
                <a:tab pos="457200" algn="l"/>
              </a:tabLst>
            </a:pPr>
            <a:r>
              <a:rPr lang="en-GB" sz="1200" b="0" strike="noStrike" spc="-1">
                <a:solidFill>
                  <a:srgbClr val="000000"/>
                </a:solidFill>
                <a:latin typeface="Calibri"/>
                <a:ea typeface="Aptos"/>
              </a:rPr>
              <a:t>Highlight that asking scaling questions can be a really good talking tool and useful guide to assessing readiness and commitment to stopping vaping.</a:t>
            </a: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indent="0">
              <a:lnSpc>
                <a:spcPct val="100000"/>
              </a:lnSpc>
              <a:spcBef>
                <a:spcPts val="360"/>
              </a:spcBef>
              <a:buNone/>
              <a:tabLst>
                <a:tab pos="0" algn="l"/>
              </a:tabLst>
            </a:pP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p:txBody>
      </p:sp>
      <p:sp>
        <p:nvSpPr>
          <p:cNvPr id="549" name="PlaceHolder 3"/>
          <p:cNvSpPr>
            <a:spLocks noGrp="1"/>
          </p:cNvSpPr>
          <p:nvPr>
            <p:ph type="sldNum" idx="25"/>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D9ABC519-3D75-4A2E-9726-A0F32B67686D}" type="slidenum">
              <a:rPr lang="en-GB" sz="1200" b="0" strike="noStrike" spc="-1">
                <a:solidFill>
                  <a:srgbClr val="000000"/>
                </a:solidFill>
                <a:latin typeface="Times New Roman"/>
              </a:rPr>
              <a:t>22</a:t>
            </a:fld>
            <a:endParaRPr lang="en-GB" sz="1200" b="0" strike="noStrike" spc="-1">
              <a:solidFill>
                <a:srgbClr val="000000"/>
              </a:solidFill>
              <a:latin typeface="Times New Roman"/>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 name="PlaceHolder 1"/>
          <p:cNvSpPr>
            <a:spLocks noGrp="1" noRot="1" noChangeAspect="1"/>
          </p:cNvSpPr>
          <p:nvPr>
            <p:ph type="sldImg"/>
          </p:nvPr>
        </p:nvSpPr>
        <p:spPr>
          <a:xfrm>
            <a:off x="685800" y="1143000"/>
            <a:ext cx="5486040" cy="3085920"/>
          </a:xfrm>
          <a:prstGeom prst="rect">
            <a:avLst/>
          </a:prstGeom>
          <a:ln w="0">
            <a:noFill/>
          </a:ln>
        </p:spPr>
      </p:sp>
      <p:sp>
        <p:nvSpPr>
          <p:cNvPr id="551"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indent="0">
              <a:lnSpc>
                <a:spcPct val="100000"/>
              </a:lnSpc>
              <a:buNone/>
              <a:tabLst>
                <a:tab pos="0" algn="l"/>
              </a:tabLst>
            </a:pPr>
            <a:r>
              <a:rPr lang="en-US" sz="2000" b="1" strike="noStrike" spc="-1">
                <a:solidFill>
                  <a:srgbClr val="000000"/>
                </a:solidFill>
                <a:latin typeface="Calibri"/>
                <a:ea typeface="Calibri"/>
              </a:rPr>
              <a:t>Exercise 1 </a:t>
            </a:r>
            <a:endParaRPr lang="en-GB" sz="20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Activity summary:</a:t>
            </a:r>
            <a:r>
              <a:rPr lang="en-GB" sz="1200" b="0" strike="noStrike" spc="-1">
                <a:solidFill>
                  <a:srgbClr val="000000"/>
                </a:solidFill>
                <a:latin typeface="+mn-lt"/>
                <a:ea typeface="+mn-ea"/>
              </a:rPr>
              <a:t>​ </a:t>
            </a:r>
            <a:r>
              <a:rPr lang="en-US" sz="2000" b="0" strike="noStrike" spc="-1">
                <a:solidFill>
                  <a:srgbClr val="000000"/>
                </a:solidFill>
                <a:latin typeface="Calibri"/>
                <a:ea typeface="Calibri"/>
              </a:rPr>
              <a:t>What might influence young people’s decision to stop vaping</a:t>
            </a:r>
            <a:endParaRPr lang="en-GB" sz="20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Method:</a:t>
            </a:r>
            <a:r>
              <a:rPr lang="en-GB" sz="1200" b="0" strike="noStrike" spc="-1">
                <a:solidFill>
                  <a:srgbClr val="000000"/>
                </a:solidFill>
                <a:latin typeface="+mn-lt"/>
                <a:ea typeface="+mn-ea"/>
              </a:rPr>
              <a:t> Group call out</a:t>
            </a:r>
            <a:endParaRPr lang="en-GB" sz="12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Duration:</a:t>
            </a:r>
            <a:r>
              <a:rPr lang="en-GB" sz="1200" b="0" strike="noStrike" spc="-1">
                <a:solidFill>
                  <a:srgbClr val="000000"/>
                </a:solidFill>
                <a:latin typeface="+mn-lt"/>
                <a:ea typeface="+mn-ea"/>
              </a:rPr>
              <a:t> 5 minutes </a:t>
            </a:r>
            <a:r>
              <a:rPr lang="en-US"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US" sz="1200" b="1" strike="noStrike" spc="-1">
                <a:solidFill>
                  <a:srgbClr val="000000"/>
                </a:solidFill>
                <a:latin typeface="+mn-lt"/>
                <a:ea typeface="+mn-ea"/>
              </a:rPr>
              <a:t> </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US" sz="1200" b="1" strike="noStrike" spc="-1">
                <a:solidFill>
                  <a:srgbClr val="000000"/>
                </a:solidFill>
                <a:latin typeface="+mn-lt"/>
                <a:ea typeface="+mn-ea"/>
              </a:rPr>
              <a:t>Method:</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GB" sz="1200" b="0" strike="noStrike" spc="-1">
                <a:solidFill>
                  <a:srgbClr val="000000"/>
                </a:solidFill>
                <a:latin typeface="+mn-lt"/>
                <a:ea typeface="+mn-ea"/>
              </a:rPr>
              <a:t>Advise participants to call out what they think might influence a young people to stop vaping</a:t>
            </a:r>
            <a:endParaRPr lang="en-GB" sz="1200" b="0" strike="noStrike" spc="-1">
              <a:solidFill>
                <a:srgbClr val="000000"/>
              </a:solidFill>
              <a:latin typeface="Arial"/>
            </a:endParaRPr>
          </a:p>
          <a:p>
            <a:pPr indent="0">
              <a:lnSpc>
                <a:spcPct val="100000"/>
              </a:lnSpc>
              <a:buNone/>
              <a:tabLst>
                <a:tab pos="0" algn="l"/>
              </a:tabLst>
            </a:pPr>
            <a:endParaRPr lang="en-GB" sz="12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Health beliefs</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Current circumstances</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Past experience</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Other people's beliefs</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Level of support</a:t>
            </a:r>
            <a:endParaRPr lang="en-GB"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Calibri"/>
                <a:ea typeface="Calibri"/>
              </a:rPr>
              <a:t>Self-efficacy</a:t>
            </a:r>
            <a:endParaRPr lang="en-GB" sz="2000" b="0" strike="noStrike" spc="-1">
              <a:solidFill>
                <a:srgbClr val="000000"/>
              </a:solidFill>
              <a:latin typeface="Arial"/>
            </a:endParaRPr>
          </a:p>
          <a:p>
            <a:pPr indent="0">
              <a:lnSpc>
                <a:spcPct val="100000"/>
              </a:lnSpc>
              <a:buNone/>
              <a:tabLst>
                <a:tab pos="0" algn="l"/>
              </a:tabLst>
            </a:pPr>
            <a:r>
              <a:rPr lang="en-US" sz="2000" b="1" strike="noStrike" spc="-1">
                <a:solidFill>
                  <a:srgbClr val="000000"/>
                </a:solidFill>
                <a:latin typeface="Calibri"/>
                <a:ea typeface="Calibri"/>
              </a:rPr>
              <a:t>Rarely about pros and cons</a:t>
            </a:r>
            <a:endParaRPr lang="en-GB" sz="2000" b="0" strike="noStrike" spc="-1">
              <a:solidFill>
                <a:srgbClr val="000000"/>
              </a:solidFill>
              <a:latin typeface="Arial"/>
            </a:endParaRPr>
          </a:p>
          <a:p>
            <a:pPr indent="0">
              <a:lnSpc>
                <a:spcPct val="100000"/>
              </a:lnSpc>
              <a:buNone/>
              <a:tabLst>
                <a:tab pos="0" algn="l"/>
              </a:tabLst>
            </a:pPr>
            <a:r>
              <a:rPr lang="en-US" sz="2000" b="1" strike="noStrike" spc="-1">
                <a:solidFill>
                  <a:srgbClr val="000000"/>
                </a:solidFill>
                <a:latin typeface="Calibri"/>
                <a:ea typeface="Calibri"/>
              </a:rPr>
              <a:t>Motivation is fluid – peeks and troughs</a:t>
            </a:r>
            <a:endParaRPr lang="en-GB" sz="2000" b="0" strike="noStrike" spc="-1">
              <a:solidFill>
                <a:srgbClr val="000000"/>
              </a:solidFill>
              <a:latin typeface="Arial"/>
            </a:endParaRPr>
          </a:p>
          <a:p>
            <a:pPr indent="0">
              <a:lnSpc>
                <a:spcPct val="100000"/>
              </a:lnSpc>
              <a:buNone/>
              <a:tabLst>
                <a:tab pos="0" algn="l"/>
              </a:tabLst>
            </a:pPr>
            <a:r>
              <a:rPr lang="en-US" sz="2000" b="1" strike="noStrike" spc="-1">
                <a:solidFill>
                  <a:srgbClr val="000000"/>
                </a:solidFill>
                <a:latin typeface="Calibri"/>
                <a:ea typeface="Calibri"/>
              </a:rPr>
              <a:t>Ambivalence – having mixed feelings or contradictory feelings about change</a:t>
            </a: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p:txBody>
      </p:sp>
      <p:sp>
        <p:nvSpPr>
          <p:cNvPr id="552" name="PlaceHolder 3"/>
          <p:cNvSpPr>
            <a:spLocks noGrp="1"/>
          </p:cNvSpPr>
          <p:nvPr>
            <p:ph type="sldNum" idx="26"/>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DFE03082-8EF9-429F-AD15-87EBCB328502}" type="slidenum">
              <a:rPr lang="en-GB" sz="1200" b="0" strike="noStrike" spc="-1">
                <a:solidFill>
                  <a:srgbClr val="000000"/>
                </a:solidFill>
                <a:latin typeface="Times New Roman"/>
              </a:rPr>
              <a:t>23</a:t>
            </a:fld>
            <a:endParaRPr lang="en-GB" sz="1200" b="0" strike="noStrike" spc="-1">
              <a:solidFill>
                <a:srgbClr val="000000"/>
              </a:solidFill>
              <a:latin typeface="Times New Roman"/>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 name="PlaceHolder 1"/>
          <p:cNvSpPr>
            <a:spLocks noGrp="1" noRot="1" noChangeAspect="1"/>
          </p:cNvSpPr>
          <p:nvPr>
            <p:ph type="sldImg"/>
          </p:nvPr>
        </p:nvSpPr>
        <p:spPr>
          <a:xfrm>
            <a:off x="685800" y="1143000"/>
            <a:ext cx="5486400" cy="3086100"/>
          </a:xfrm>
          <a:prstGeom prst="rect">
            <a:avLst/>
          </a:prstGeom>
          <a:ln w="0">
            <a:noFill/>
          </a:ln>
        </p:spPr>
      </p:sp>
      <p:sp>
        <p:nvSpPr>
          <p:cNvPr id="554"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GB" sz="2000" b="0" strike="noStrike" spc="-1">
                <a:solidFill>
                  <a:srgbClr val="000000"/>
                </a:solidFill>
                <a:latin typeface="Arial"/>
              </a:rPr>
              <a:t>The decision on what it is best will be driven by availability and what the young person wants. The key is to act quickly after VBA if the young person has expressed an interest in stopping vaping.</a:t>
            </a:r>
          </a:p>
          <a:p>
            <a:pPr marL="216000" indent="0">
              <a:lnSpc>
                <a:spcPct val="100000"/>
              </a:lnSpc>
              <a:buNone/>
            </a:pPr>
            <a:endParaRPr lang="en-GB" sz="2000" b="0" strike="noStrike" spc="-1">
              <a:solidFill>
                <a:srgbClr val="000000"/>
              </a:solidFill>
              <a:latin typeface="Arial"/>
            </a:endParaRPr>
          </a:p>
          <a:p>
            <a:pPr marL="216000" indent="0">
              <a:lnSpc>
                <a:spcPct val="100000"/>
              </a:lnSpc>
              <a:buNone/>
            </a:pPr>
            <a:r>
              <a:rPr lang="en-GB" sz="2000" b="0" strike="noStrike" spc="-1">
                <a:solidFill>
                  <a:srgbClr val="000000"/>
                </a:solidFill>
                <a:latin typeface="Arial"/>
              </a:rPr>
              <a:t>Stopping vaping is achievable and many young people manage it without too much trouble.  The level of support provided will be dependent on the individual young person and their specific needs, social context, reasons for vaping and nicotine addiction.</a:t>
            </a:r>
          </a:p>
          <a:p>
            <a:pPr marL="216000" indent="0">
              <a:lnSpc>
                <a:spcPct val="100000"/>
              </a:lnSpc>
              <a:buNone/>
            </a:pPr>
            <a:endParaRPr lang="en-GB" sz="2000" b="0" strike="noStrike" spc="-1">
              <a:solidFill>
                <a:srgbClr val="000000"/>
              </a:solidFill>
              <a:latin typeface="Arial"/>
            </a:endParaRPr>
          </a:p>
          <a:p>
            <a:pPr marL="216000" indent="0">
              <a:lnSpc>
                <a:spcPct val="100000"/>
              </a:lnSpc>
              <a:buNone/>
            </a:pPr>
            <a:r>
              <a:rPr lang="en-GB" sz="2000" b="0" strike="noStrike" spc="-1">
                <a:solidFill>
                  <a:srgbClr val="000000"/>
                </a:solidFill>
                <a:latin typeface="Arial"/>
              </a:rPr>
              <a:t>Note that the Smokefree app is currently developing a stop vaping service for young people.</a:t>
            </a:r>
          </a:p>
          <a:p>
            <a:pPr marL="216000" indent="0">
              <a:lnSpc>
                <a:spcPct val="100000"/>
              </a:lnSpc>
              <a:buNone/>
            </a:pPr>
            <a:endParaRPr lang="en-GB" sz="2000" b="0" strike="noStrike" spc="-1">
              <a:solidFill>
                <a:srgbClr val="000000"/>
              </a:solidFill>
              <a:latin typeface="Arial"/>
            </a:endParaRPr>
          </a:p>
        </p:txBody>
      </p:sp>
      <p:sp>
        <p:nvSpPr>
          <p:cNvPr id="555" name="PlaceHolder 3"/>
          <p:cNvSpPr>
            <a:spLocks noGrp="1"/>
          </p:cNvSpPr>
          <p:nvPr>
            <p:ph type="sldNum" idx="27"/>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6BA4DEFB-6B0B-4398-B9AC-0E6616410F14}" type="slidenum">
              <a:rPr lang="en-GB" sz="1200" b="0" strike="noStrike" spc="-1">
                <a:solidFill>
                  <a:srgbClr val="000000"/>
                </a:solidFill>
                <a:latin typeface="Times New Roman"/>
              </a:rPr>
              <a:t>24</a:t>
            </a:fld>
            <a:endParaRPr lang="en-GB" sz="1200" b="0" strike="noStrike" spc="-1">
              <a:solidFill>
                <a:srgbClr val="000000"/>
              </a:solidFill>
              <a:latin typeface="Times New Roman"/>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 name="PlaceHolder 1"/>
          <p:cNvSpPr>
            <a:spLocks noGrp="1" noRot="1" noChangeAspect="1"/>
          </p:cNvSpPr>
          <p:nvPr>
            <p:ph type="sldImg"/>
          </p:nvPr>
        </p:nvSpPr>
        <p:spPr>
          <a:xfrm>
            <a:off x="685800" y="1143000"/>
            <a:ext cx="5486400" cy="3086100"/>
          </a:xfrm>
          <a:prstGeom prst="rect">
            <a:avLst/>
          </a:prstGeom>
          <a:ln w="0">
            <a:noFill/>
          </a:ln>
        </p:spPr>
      </p:sp>
      <p:sp>
        <p:nvSpPr>
          <p:cNvPr id="557"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US" sz="1200" b="0" strike="noStrike" spc="-1">
                <a:solidFill>
                  <a:srgbClr val="000000"/>
                </a:solidFill>
                <a:latin typeface="+mn-lt"/>
                <a:ea typeface="+mn-ea"/>
              </a:rPr>
              <a:t>This is for reference only and specialist services will be able to provide advice on how the products works, the correct usage, techniques and dosage, and the process for accessing NRT.</a:t>
            </a:r>
            <a:endParaRPr lang="en-GB" sz="1200" b="0" strike="noStrike" spc="-1">
              <a:solidFill>
                <a:srgbClr val="000000"/>
              </a:solidFill>
              <a:latin typeface="Arial"/>
            </a:endParaRPr>
          </a:p>
          <a:p>
            <a:pPr marL="216000" indent="0">
              <a:lnSpc>
                <a:spcPct val="100000"/>
              </a:lnSpc>
              <a:buNone/>
            </a:pPr>
            <a:endParaRPr lang="en-GB" sz="1200" b="0" strike="noStrike" spc="-1">
              <a:solidFill>
                <a:srgbClr val="000000"/>
              </a:solidFill>
              <a:latin typeface="Arial"/>
            </a:endParaRPr>
          </a:p>
          <a:p>
            <a:pPr marL="216000" indent="0">
              <a:lnSpc>
                <a:spcPct val="100000"/>
              </a:lnSpc>
              <a:buNone/>
            </a:pPr>
            <a:r>
              <a:rPr lang="en-US" sz="1200" b="0" strike="noStrike" spc="-1">
                <a:solidFill>
                  <a:srgbClr val="000000"/>
                </a:solidFill>
                <a:latin typeface="+mn-lt"/>
                <a:ea typeface="+mn-ea"/>
              </a:rPr>
              <a:t>There are 7 types of NRT products available and they all work in slightly different ways. ​</a:t>
            </a:r>
            <a:endParaRPr lang="en-GB" sz="1200" b="0" strike="noStrike" spc="-1">
              <a:solidFill>
                <a:srgbClr val="000000"/>
              </a:solidFill>
              <a:latin typeface="Arial"/>
            </a:endParaRPr>
          </a:p>
          <a:p>
            <a:pPr marL="216000" indent="0">
              <a:lnSpc>
                <a:spcPct val="100000"/>
              </a:lnSpc>
              <a:buNone/>
            </a:pPr>
            <a:r>
              <a:rPr lang="en-US" sz="1200" b="0" strike="noStrike" spc="-1">
                <a:solidFill>
                  <a:srgbClr val="000000"/>
                </a:solidFill>
                <a:latin typeface="+mn-lt"/>
                <a:ea typeface="+mn-ea"/>
              </a:rPr>
              <a:t>​​</a:t>
            </a:r>
            <a:endParaRPr lang="en-GB" sz="1200" b="0" strike="noStrike" spc="-1">
              <a:solidFill>
                <a:srgbClr val="000000"/>
              </a:solidFill>
              <a:latin typeface="Arial"/>
            </a:endParaRPr>
          </a:p>
          <a:p>
            <a:pPr marL="216000" indent="0">
              <a:lnSpc>
                <a:spcPct val="100000"/>
              </a:lnSpc>
              <a:buNone/>
            </a:pPr>
            <a:r>
              <a:rPr lang="en-US" sz="1200" b="1" strike="noStrike" spc="-1">
                <a:solidFill>
                  <a:srgbClr val="000000"/>
                </a:solidFill>
                <a:latin typeface="+mn-lt"/>
                <a:ea typeface="+mn-ea"/>
              </a:rPr>
              <a:t>The patch </a:t>
            </a:r>
            <a:r>
              <a:rPr lang="en-US" sz="1200" b="0" strike="noStrike" spc="-1">
                <a:solidFill>
                  <a:srgbClr val="000000"/>
                </a:solidFill>
                <a:latin typeface="+mn-lt"/>
                <a:ea typeface="+mn-ea"/>
              </a:rPr>
              <a:t>is good as a foundation product as it slowly releases nicotine through the skin and into the bloodstream throughout the day. ​</a:t>
            </a:r>
            <a:endParaRPr lang="en-GB" sz="1200" b="0" strike="noStrike" spc="-1">
              <a:solidFill>
                <a:srgbClr val="000000"/>
              </a:solidFill>
              <a:latin typeface="Arial"/>
            </a:endParaRPr>
          </a:p>
          <a:p>
            <a:pPr marL="216000" indent="0">
              <a:lnSpc>
                <a:spcPct val="100000"/>
              </a:lnSpc>
              <a:buNone/>
            </a:pPr>
            <a:r>
              <a:rPr lang="en-US" sz="1200" b="0" strike="noStrike" spc="-1">
                <a:solidFill>
                  <a:srgbClr val="000000"/>
                </a:solidFill>
                <a:latin typeface="+mn-lt"/>
                <a:ea typeface="+mn-ea"/>
              </a:rPr>
              <a:t>It can be supplemented with one of the other faster acting products like the </a:t>
            </a:r>
            <a:r>
              <a:rPr lang="en-US" sz="1200" b="1" strike="noStrike" spc="-1">
                <a:solidFill>
                  <a:srgbClr val="000000"/>
                </a:solidFill>
                <a:latin typeface="+mn-lt"/>
                <a:ea typeface="+mn-ea"/>
              </a:rPr>
              <a:t>gum, mouth spray, nasal spray, lozenge, microtab, or inhalator</a:t>
            </a:r>
            <a:r>
              <a:rPr lang="en-US" sz="1200" b="0" strike="noStrike" spc="-1">
                <a:solidFill>
                  <a:srgbClr val="000000"/>
                </a:solidFill>
                <a:latin typeface="+mn-lt"/>
                <a:ea typeface="+mn-ea"/>
              </a:rPr>
              <a:t>. </a:t>
            </a:r>
            <a:endParaRPr lang="en-GB" sz="1200" b="0" strike="noStrike" spc="-1">
              <a:solidFill>
                <a:srgbClr val="000000"/>
              </a:solidFill>
              <a:latin typeface="Arial"/>
            </a:endParaRPr>
          </a:p>
          <a:p>
            <a:pPr marL="216000" indent="0">
              <a:lnSpc>
                <a:spcPct val="100000"/>
              </a:lnSpc>
              <a:buNone/>
            </a:pPr>
            <a:r>
              <a:rPr lang="en-US" sz="1200" b="0" strike="noStrike" spc="-1">
                <a:solidFill>
                  <a:srgbClr val="000000"/>
                </a:solidFill>
                <a:latin typeface="+mn-lt"/>
                <a:ea typeface="+mn-ea"/>
              </a:rPr>
              <a:t>It is important to understand the protocols for use of NRT where the young people are e.g. school, college, workplace​</a:t>
            </a:r>
            <a:endParaRPr lang="en-GB" sz="1200" b="0" strike="noStrike" spc="-1">
              <a:solidFill>
                <a:srgbClr val="000000"/>
              </a:solidFill>
              <a:latin typeface="Arial"/>
            </a:endParaRPr>
          </a:p>
          <a:p>
            <a:pPr marL="216000" indent="0">
              <a:lnSpc>
                <a:spcPct val="100000"/>
              </a:lnSpc>
              <a:buNone/>
            </a:pPr>
            <a:r>
              <a:rPr lang="en-US" sz="1200" b="0" strike="noStrike" spc="-1">
                <a:solidFill>
                  <a:srgbClr val="000000"/>
                </a:solidFill>
                <a:latin typeface="+mn-lt"/>
                <a:ea typeface="+mn-ea"/>
              </a:rPr>
              <a:t>​</a:t>
            </a:r>
            <a:endParaRPr lang="en-GB" sz="1200" b="0" strike="noStrike" spc="-1">
              <a:solidFill>
                <a:srgbClr val="000000"/>
              </a:solidFill>
              <a:latin typeface="Arial"/>
            </a:endParaRPr>
          </a:p>
          <a:p>
            <a:pPr marL="216000" indent="0">
              <a:lnSpc>
                <a:spcPct val="100000"/>
              </a:lnSpc>
              <a:buNone/>
            </a:pPr>
            <a:endParaRPr lang="en-GB" sz="1200" b="0" strike="noStrike" spc="-1">
              <a:solidFill>
                <a:srgbClr val="000000"/>
              </a:solidFill>
              <a:latin typeface="Arial"/>
            </a:endParaRPr>
          </a:p>
        </p:txBody>
      </p:sp>
      <p:sp>
        <p:nvSpPr>
          <p:cNvPr id="558" name="PlaceHolder 3"/>
          <p:cNvSpPr>
            <a:spLocks noGrp="1"/>
          </p:cNvSpPr>
          <p:nvPr>
            <p:ph type="sldNum" idx="28"/>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DE925CA7-2E8D-4AF0-952B-575AF30AA9BE}" type="slidenum">
              <a:rPr lang="en-GB" sz="1200" b="0" strike="noStrike" spc="-1">
                <a:solidFill>
                  <a:srgbClr val="000000"/>
                </a:solidFill>
                <a:latin typeface="Times New Roman"/>
              </a:rPr>
              <a:t>25</a:t>
            </a:fld>
            <a:endParaRPr lang="en-GB" sz="1200" b="0" strike="noStrike" spc="-1">
              <a:solidFill>
                <a:srgbClr val="000000"/>
              </a:solidFill>
              <a:latin typeface="Times New Roman"/>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 name="PlaceHolder 1"/>
          <p:cNvSpPr>
            <a:spLocks noGrp="1" noRot="1" noChangeAspect="1"/>
          </p:cNvSpPr>
          <p:nvPr>
            <p:ph type="sldImg"/>
          </p:nvPr>
        </p:nvSpPr>
        <p:spPr>
          <a:xfrm>
            <a:off x="685800" y="1143000"/>
            <a:ext cx="5486400" cy="3086100"/>
          </a:xfrm>
          <a:prstGeom prst="rect">
            <a:avLst/>
          </a:prstGeom>
          <a:ln w="0">
            <a:noFill/>
          </a:ln>
        </p:spPr>
      </p:sp>
      <p:sp>
        <p:nvSpPr>
          <p:cNvPr id="560"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GB" sz="2000" b="1" strike="noStrike" spc="-1">
                <a:solidFill>
                  <a:srgbClr val="000000"/>
                </a:solidFill>
                <a:latin typeface="Arial"/>
              </a:rPr>
              <a:t>Behavioural support </a:t>
            </a:r>
            <a:r>
              <a:rPr lang="en-GB" sz="2000" b="0" strike="noStrike" spc="-1">
                <a:solidFill>
                  <a:srgbClr val="000000"/>
                </a:solidFill>
                <a:latin typeface="Arial"/>
              </a:rPr>
              <a:t>is a key ingredient in helping young people to stop vaping.</a:t>
            </a:r>
          </a:p>
          <a:p>
            <a:pPr marL="216000" indent="0">
              <a:lnSpc>
                <a:spcPct val="100000"/>
              </a:lnSpc>
              <a:buNone/>
            </a:pPr>
            <a:r>
              <a:rPr lang="en-GB" sz="2000" b="0" strike="noStrike" spc="-1">
                <a:solidFill>
                  <a:srgbClr val="000000"/>
                </a:solidFill>
                <a:latin typeface="Arial"/>
              </a:rPr>
              <a:t>Once the young person is engaged following the VBA conversation they can be offered support for their stop vaping journey if this is something that you are able to offer.</a:t>
            </a:r>
          </a:p>
          <a:p>
            <a:pPr marL="216000" indent="0">
              <a:lnSpc>
                <a:spcPct val="100000"/>
              </a:lnSpc>
              <a:buNone/>
            </a:pPr>
            <a:r>
              <a:rPr lang="en-GB" sz="2000" b="0" strike="noStrike" spc="-1">
                <a:solidFill>
                  <a:srgbClr val="000000"/>
                </a:solidFill>
                <a:latin typeface="Arial"/>
              </a:rPr>
              <a:t>Alternatively young people can be sign posted to specialist support services who will provide behavioural support with advice on the use of NRT.</a:t>
            </a:r>
          </a:p>
          <a:p>
            <a:pPr marL="216000" indent="0">
              <a:lnSpc>
                <a:spcPct val="100000"/>
              </a:lnSpc>
              <a:buNone/>
            </a:pPr>
            <a:endParaRPr lang="en-GB" sz="2000" b="0" strike="noStrike" spc="-1">
              <a:solidFill>
                <a:srgbClr val="000000"/>
              </a:solidFill>
              <a:latin typeface="Arial"/>
            </a:endParaRPr>
          </a:p>
          <a:p>
            <a:pPr marL="216000" indent="0">
              <a:lnSpc>
                <a:spcPct val="100000"/>
              </a:lnSpc>
              <a:buNone/>
            </a:pPr>
            <a:r>
              <a:rPr lang="en-GB" sz="2000" b="0" strike="noStrike" spc="-1">
                <a:solidFill>
                  <a:srgbClr val="000000"/>
                </a:solidFill>
                <a:latin typeface="Arial"/>
              </a:rPr>
              <a:t>Behavioural support involves 4 key phases – Explore, Stopping, Following up and Maintaining.  An additional phase can be added if the young person is not ready to stop vaping immediately but is willing to gradually reduce.</a:t>
            </a:r>
          </a:p>
        </p:txBody>
      </p:sp>
      <p:sp>
        <p:nvSpPr>
          <p:cNvPr id="561" name="PlaceHolder 3"/>
          <p:cNvSpPr>
            <a:spLocks noGrp="1"/>
          </p:cNvSpPr>
          <p:nvPr>
            <p:ph type="sldNum" idx="29"/>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BFC1E6DA-9F56-4381-B23E-9D7A9CE1F97E}" type="slidenum">
              <a:rPr lang="en-GB" sz="1200" b="0" strike="noStrike" spc="-1">
                <a:solidFill>
                  <a:srgbClr val="000000"/>
                </a:solidFill>
                <a:latin typeface="Times New Roman"/>
              </a:rPr>
              <a:t>26</a:t>
            </a:fld>
            <a:endParaRPr lang="en-GB" sz="1200" b="0" strike="noStrike" spc="-1">
              <a:solidFill>
                <a:srgbClr val="000000"/>
              </a:solidFill>
              <a:latin typeface="Times New Roman"/>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 name="PlaceHolder 1"/>
          <p:cNvSpPr>
            <a:spLocks noGrp="1" noRot="1" noChangeAspect="1"/>
          </p:cNvSpPr>
          <p:nvPr>
            <p:ph type="sldImg"/>
          </p:nvPr>
        </p:nvSpPr>
        <p:spPr>
          <a:xfrm>
            <a:off x="685800" y="1143000"/>
            <a:ext cx="5486400" cy="3086100"/>
          </a:xfrm>
          <a:prstGeom prst="rect">
            <a:avLst/>
          </a:prstGeom>
          <a:ln w="0">
            <a:noFill/>
          </a:ln>
        </p:spPr>
      </p:sp>
      <p:sp>
        <p:nvSpPr>
          <p:cNvPr id="563"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GB" sz="2000" b="1" strike="noStrike" spc="-1">
                <a:solidFill>
                  <a:srgbClr val="000000"/>
                </a:solidFill>
                <a:latin typeface="Arial"/>
              </a:rPr>
              <a:t>Explore – </a:t>
            </a:r>
            <a:endParaRPr lang="en-GB" sz="2000" b="0" strike="noStrike" spc="-1">
              <a:solidFill>
                <a:srgbClr val="000000"/>
              </a:solidFill>
              <a:latin typeface="Arial"/>
            </a:endParaRPr>
          </a:p>
          <a:p>
            <a:pPr marL="171360" indent="-171360">
              <a:lnSpc>
                <a:spcPct val="100000"/>
              </a:lnSpc>
              <a:buClr>
                <a:srgbClr val="000000"/>
              </a:buClr>
              <a:buFont typeface="Arial"/>
              <a:buChar char="•"/>
            </a:pPr>
            <a:r>
              <a:rPr lang="en-GB" sz="2000" b="0" strike="noStrike" spc="-1">
                <a:solidFill>
                  <a:srgbClr val="000000"/>
                </a:solidFill>
                <a:latin typeface="Arial"/>
              </a:rPr>
              <a:t>why they vape, where they are vaping, who with, what do they experience</a:t>
            </a:r>
          </a:p>
          <a:p>
            <a:pPr marL="171360" indent="-171360">
              <a:lnSpc>
                <a:spcPct val="100000"/>
              </a:lnSpc>
              <a:buClr>
                <a:srgbClr val="000000"/>
              </a:buClr>
              <a:buFont typeface="Arial"/>
              <a:buChar char="•"/>
            </a:pPr>
            <a:r>
              <a:rPr lang="en-GB" sz="2000" b="0" strike="noStrike" spc="-1">
                <a:solidFill>
                  <a:srgbClr val="000000"/>
                </a:solidFill>
                <a:latin typeface="Arial"/>
              </a:rPr>
              <a:t>What are they vaping</a:t>
            </a:r>
          </a:p>
          <a:p>
            <a:pPr marL="171360" indent="-171360">
              <a:lnSpc>
                <a:spcPct val="100000"/>
              </a:lnSpc>
              <a:buClr>
                <a:srgbClr val="000000"/>
              </a:buClr>
              <a:buFont typeface="Arial"/>
              <a:buChar char="•"/>
            </a:pPr>
            <a:r>
              <a:rPr lang="en-GB" sz="2000" b="0" strike="noStrike" spc="-1">
                <a:solidFill>
                  <a:srgbClr val="000000"/>
                </a:solidFill>
                <a:latin typeface="Arial"/>
              </a:rPr>
              <a:t>Do they understand the consequences of vaping – health, cost, dependence</a:t>
            </a:r>
          </a:p>
          <a:p>
            <a:pPr marL="171360" indent="-171360">
              <a:lnSpc>
                <a:spcPct val="100000"/>
              </a:lnSpc>
              <a:buClr>
                <a:srgbClr val="000000"/>
              </a:buClr>
              <a:buFont typeface="Arial"/>
              <a:buChar char="•"/>
            </a:pPr>
            <a:r>
              <a:rPr lang="en-GB" sz="2000" b="0" strike="noStrike" spc="-1">
                <a:solidFill>
                  <a:srgbClr val="000000"/>
                </a:solidFill>
                <a:latin typeface="Arial"/>
              </a:rPr>
              <a:t>Have they thought about stopping</a:t>
            </a:r>
          </a:p>
          <a:p>
            <a:pPr marL="171360" indent="-171360">
              <a:lnSpc>
                <a:spcPct val="100000"/>
              </a:lnSpc>
              <a:buClr>
                <a:srgbClr val="000000"/>
              </a:buClr>
              <a:buFont typeface="Arial"/>
              <a:buChar char="•"/>
            </a:pPr>
            <a:r>
              <a:rPr lang="en-GB" sz="2000" b="0" strike="noStrike" spc="-1">
                <a:solidFill>
                  <a:srgbClr val="000000"/>
                </a:solidFill>
                <a:latin typeface="Arial"/>
              </a:rPr>
              <a:t>Have they tried to stop before</a:t>
            </a:r>
          </a:p>
          <a:p>
            <a:pPr marL="171360" indent="-171360">
              <a:lnSpc>
                <a:spcPct val="100000"/>
              </a:lnSpc>
              <a:buClr>
                <a:srgbClr val="000000"/>
              </a:buClr>
              <a:buFont typeface="Arial"/>
              <a:buChar char="•"/>
            </a:pPr>
            <a:r>
              <a:rPr lang="en-GB" sz="2000" b="0" strike="noStrike" spc="-1">
                <a:solidFill>
                  <a:srgbClr val="000000"/>
                </a:solidFill>
                <a:latin typeface="Arial"/>
              </a:rPr>
              <a:t>It is their decision to vape so it is their decision to stop</a:t>
            </a:r>
          </a:p>
          <a:p>
            <a:pPr marL="171360" indent="-171360">
              <a:lnSpc>
                <a:spcPct val="100000"/>
              </a:lnSpc>
              <a:buClr>
                <a:srgbClr val="000000"/>
              </a:buClr>
              <a:buFont typeface="Arial"/>
              <a:buChar char="•"/>
            </a:pPr>
            <a:r>
              <a:rPr lang="en-GB" sz="2000" b="0" strike="noStrike" spc="-1">
                <a:solidFill>
                  <a:srgbClr val="000000"/>
                </a:solidFill>
                <a:latin typeface="Arial"/>
              </a:rPr>
              <a:t>Are they ready to stop</a:t>
            </a:r>
          </a:p>
          <a:p>
            <a:pPr indent="0">
              <a:lnSpc>
                <a:spcPct val="100000"/>
              </a:lnSpc>
              <a:buNone/>
            </a:pPr>
            <a:endParaRPr lang="en-GB" sz="2000" b="0" strike="noStrike" spc="-1">
              <a:solidFill>
                <a:srgbClr val="000000"/>
              </a:solidFill>
              <a:latin typeface="Arial"/>
            </a:endParaRPr>
          </a:p>
          <a:p>
            <a:pPr indent="0">
              <a:lnSpc>
                <a:spcPct val="100000"/>
              </a:lnSpc>
              <a:buNone/>
            </a:pPr>
            <a:endParaRPr lang="en-GB" sz="2000" b="0" strike="noStrike" spc="-1">
              <a:solidFill>
                <a:srgbClr val="000000"/>
              </a:solidFill>
              <a:latin typeface="Arial"/>
            </a:endParaRPr>
          </a:p>
          <a:p>
            <a:pPr marL="171360" indent="-171360">
              <a:lnSpc>
                <a:spcPct val="100000"/>
              </a:lnSpc>
              <a:buClr>
                <a:srgbClr val="000000"/>
              </a:buClr>
              <a:buFont typeface="Arial"/>
              <a:buChar char="•"/>
            </a:pPr>
            <a:r>
              <a:rPr lang="en-GB" sz="2000" b="0" strike="noStrike" spc="-1">
                <a:solidFill>
                  <a:srgbClr val="000000"/>
                </a:solidFill>
                <a:latin typeface="Arial"/>
              </a:rPr>
              <a:t>Use the Changing perspectives worksheet to help this conversation</a:t>
            </a:r>
          </a:p>
          <a:p>
            <a:pPr indent="0">
              <a:lnSpc>
                <a:spcPct val="100000"/>
              </a:lnSpc>
              <a:buNone/>
            </a:pPr>
            <a:endParaRPr lang="en-GB" sz="2000" b="0" strike="noStrike" spc="-1">
              <a:solidFill>
                <a:srgbClr val="000000"/>
              </a:solidFill>
              <a:latin typeface="Arial"/>
            </a:endParaRPr>
          </a:p>
        </p:txBody>
      </p:sp>
      <p:sp>
        <p:nvSpPr>
          <p:cNvPr id="564" name="PlaceHolder 3"/>
          <p:cNvSpPr>
            <a:spLocks noGrp="1"/>
          </p:cNvSpPr>
          <p:nvPr>
            <p:ph type="sldNum" idx="30"/>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1265C285-ED68-4B62-9AE3-FCFB176D351A}" type="slidenum">
              <a:rPr lang="en-GB" sz="1200" b="0" strike="noStrike" spc="-1">
                <a:solidFill>
                  <a:srgbClr val="000000"/>
                </a:solidFill>
                <a:latin typeface="Times New Roman"/>
              </a:rPr>
              <a:t>27</a:t>
            </a:fld>
            <a:endParaRPr lang="en-GB" sz="1200" b="0" strike="noStrike" spc="-1">
              <a:solidFill>
                <a:srgbClr val="000000"/>
              </a:solidFill>
              <a:latin typeface="Times New Roman"/>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 name="PlaceHolder 1"/>
          <p:cNvSpPr>
            <a:spLocks noGrp="1" noRot="1" noChangeAspect="1"/>
          </p:cNvSpPr>
          <p:nvPr>
            <p:ph type="sldImg"/>
          </p:nvPr>
        </p:nvSpPr>
        <p:spPr>
          <a:xfrm>
            <a:off x="685800" y="1143000"/>
            <a:ext cx="5486400" cy="3086100"/>
          </a:xfrm>
          <a:prstGeom prst="rect">
            <a:avLst/>
          </a:prstGeom>
          <a:ln w="0">
            <a:noFill/>
          </a:ln>
        </p:spPr>
      </p:sp>
      <p:sp>
        <p:nvSpPr>
          <p:cNvPr id="566"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GB" sz="2000" b="1" strike="noStrike" spc="-1">
                <a:solidFill>
                  <a:srgbClr val="000000"/>
                </a:solidFill>
                <a:latin typeface="Arial"/>
              </a:rPr>
              <a:t>Stopping –</a:t>
            </a:r>
            <a:endParaRPr lang="en-GB" sz="2000" b="0" strike="noStrike" spc="-1">
              <a:solidFill>
                <a:srgbClr val="000000"/>
              </a:solidFill>
              <a:latin typeface="Arial"/>
            </a:endParaRPr>
          </a:p>
          <a:p>
            <a:pPr marL="171360" indent="-171360">
              <a:lnSpc>
                <a:spcPct val="100000"/>
              </a:lnSpc>
              <a:buClr>
                <a:srgbClr val="000000"/>
              </a:buClr>
              <a:buFont typeface="Arial"/>
              <a:buChar char="•"/>
            </a:pPr>
            <a:r>
              <a:rPr lang="en-GB" sz="2000" b="0" strike="noStrike" spc="-1">
                <a:solidFill>
                  <a:srgbClr val="000000"/>
                </a:solidFill>
                <a:latin typeface="Arial"/>
              </a:rPr>
              <a:t>Do they understand what stopping means</a:t>
            </a:r>
          </a:p>
          <a:p>
            <a:pPr marL="171360" indent="-171360">
              <a:lnSpc>
                <a:spcPct val="100000"/>
              </a:lnSpc>
              <a:buClr>
                <a:srgbClr val="000000"/>
              </a:buClr>
              <a:buFont typeface="Arial"/>
              <a:buChar char="•"/>
            </a:pPr>
            <a:r>
              <a:rPr lang="en-GB" sz="2000" b="0" strike="noStrike" spc="-1">
                <a:solidFill>
                  <a:srgbClr val="000000"/>
                </a:solidFill>
                <a:latin typeface="Arial"/>
              </a:rPr>
              <a:t>What can they expect when they stop – withdrawal symptoms</a:t>
            </a:r>
          </a:p>
          <a:p>
            <a:pPr marL="171360" indent="-171360">
              <a:lnSpc>
                <a:spcPct val="100000"/>
              </a:lnSpc>
              <a:buClr>
                <a:srgbClr val="000000"/>
              </a:buClr>
              <a:buFont typeface="Arial"/>
              <a:buChar char="•"/>
            </a:pPr>
            <a:r>
              <a:rPr lang="en-GB" sz="2000" b="0" strike="noStrike" spc="-1">
                <a:solidFill>
                  <a:srgbClr val="000000"/>
                </a:solidFill>
                <a:latin typeface="Arial"/>
              </a:rPr>
              <a:t>How to cope with urges and triggers to vape</a:t>
            </a:r>
          </a:p>
          <a:p>
            <a:pPr marL="171360" indent="-171360">
              <a:lnSpc>
                <a:spcPct val="100000"/>
              </a:lnSpc>
              <a:buClr>
                <a:srgbClr val="000000"/>
              </a:buClr>
              <a:buFont typeface="Arial"/>
              <a:buChar char="•"/>
            </a:pPr>
            <a:r>
              <a:rPr lang="en-GB" sz="2000" b="0" strike="noStrike" spc="-1">
                <a:solidFill>
                  <a:srgbClr val="000000"/>
                </a:solidFill>
                <a:latin typeface="Arial"/>
              </a:rPr>
              <a:t>Who will support them</a:t>
            </a:r>
          </a:p>
          <a:p>
            <a:pPr marL="171360" indent="-171360">
              <a:lnSpc>
                <a:spcPct val="100000"/>
              </a:lnSpc>
              <a:buClr>
                <a:srgbClr val="000000"/>
              </a:buClr>
              <a:buFont typeface="Arial"/>
              <a:buChar char="•"/>
            </a:pPr>
            <a:r>
              <a:rPr lang="en-GB" sz="2000" b="0" strike="noStrike" spc="-1">
                <a:solidFill>
                  <a:srgbClr val="000000"/>
                </a:solidFill>
                <a:latin typeface="Arial"/>
              </a:rPr>
              <a:t>How can they set themselves up for success</a:t>
            </a:r>
          </a:p>
          <a:p>
            <a:pPr marL="171360" indent="-171360">
              <a:lnSpc>
                <a:spcPct val="100000"/>
              </a:lnSpc>
              <a:buClr>
                <a:srgbClr val="000000"/>
              </a:buClr>
              <a:buFont typeface="Arial"/>
              <a:buChar char="•"/>
            </a:pPr>
            <a:r>
              <a:rPr lang="en-GB" sz="2000" b="0" strike="noStrike" spc="-1">
                <a:solidFill>
                  <a:srgbClr val="000000"/>
                </a:solidFill>
                <a:latin typeface="Arial"/>
              </a:rPr>
              <a:t>What is the plan</a:t>
            </a:r>
          </a:p>
          <a:p>
            <a:pPr marL="171360" indent="-171360">
              <a:lnSpc>
                <a:spcPct val="100000"/>
              </a:lnSpc>
              <a:buClr>
                <a:srgbClr val="000000"/>
              </a:buClr>
              <a:buFont typeface="Arial"/>
              <a:buChar char="•"/>
            </a:pPr>
            <a:r>
              <a:rPr lang="en-GB" sz="2000" b="0" strike="noStrike" spc="-1">
                <a:solidFill>
                  <a:srgbClr val="000000"/>
                </a:solidFill>
                <a:latin typeface="Arial"/>
              </a:rPr>
              <a:t>Get a commitment to stopping – saying this out loud has a positive impact </a:t>
            </a:r>
          </a:p>
          <a:p>
            <a:pPr indent="0">
              <a:lnSpc>
                <a:spcPct val="100000"/>
              </a:lnSpc>
              <a:buNone/>
            </a:pPr>
            <a:endParaRPr lang="en-GB" sz="2000" b="0" strike="noStrike" spc="-1">
              <a:solidFill>
                <a:srgbClr val="000000"/>
              </a:solidFill>
              <a:latin typeface="Arial"/>
            </a:endParaRPr>
          </a:p>
        </p:txBody>
      </p:sp>
      <p:sp>
        <p:nvSpPr>
          <p:cNvPr id="567" name="PlaceHolder 3"/>
          <p:cNvSpPr>
            <a:spLocks noGrp="1"/>
          </p:cNvSpPr>
          <p:nvPr>
            <p:ph type="sldNum" idx="31"/>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2FD8CA91-3EFE-436C-89B5-B09D9919F191}" type="slidenum">
              <a:rPr lang="en-GB" sz="1200" b="0" strike="noStrike" spc="-1">
                <a:solidFill>
                  <a:srgbClr val="000000"/>
                </a:solidFill>
                <a:latin typeface="Times New Roman"/>
              </a:rPr>
              <a:t>28</a:t>
            </a:fld>
            <a:endParaRPr lang="en-GB" sz="1200" b="0" strike="noStrike" spc="-1">
              <a:solidFill>
                <a:srgbClr val="000000"/>
              </a:solidFill>
              <a:latin typeface="Times New Roman"/>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 name="PlaceHolder 1"/>
          <p:cNvSpPr>
            <a:spLocks noGrp="1" noRot="1" noChangeAspect="1"/>
          </p:cNvSpPr>
          <p:nvPr>
            <p:ph type="sldImg"/>
          </p:nvPr>
        </p:nvSpPr>
        <p:spPr>
          <a:xfrm>
            <a:off x="685800" y="1143000"/>
            <a:ext cx="5486400" cy="3086100"/>
          </a:xfrm>
          <a:prstGeom prst="rect">
            <a:avLst/>
          </a:prstGeom>
          <a:ln w="0">
            <a:noFill/>
          </a:ln>
        </p:spPr>
      </p:sp>
      <p:sp>
        <p:nvSpPr>
          <p:cNvPr id="569"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GB" sz="2000" b="1" strike="noStrike" spc="-1">
                <a:solidFill>
                  <a:srgbClr val="000000"/>
                </a:solidFill>
                <a:latin typeface="Arial"/>
              </a:rPr>
              <a:t>Following up –</a:t>
            </a:r>
            <a:endParaRPr lang="en-GB" sz="2000" b="0" strike="noStrike" spc="-1">
              <a:solidFill>
                <a:srgbClr val="000000"/>
              </a:solidFill>
              <a:latin typeface="Arial"/>
            </a:endParaRPr>
          </a:p>
          <a:p>
            <a:pPr marL="171360" indent="-171360">
              <a:lnSpc>
                <a:spcPct val="100000"/>
              </a:lnSpc>
              <a:buClr>
                <a:srgbClr val="000000"/>
              </a:buClr>
              <a:buFont typeface="Arial"/>
              <a:buChar char="•"/>
            </a:pPr>
            <a:r>
              <a:rPr lang="en-GB" sz="2000" b="0" strike="noStrike" spc="-1">
                <a:solidFill>
                  <a:srgbClr val="000000"/>
                </a:solidFill>
                <a:latin typeface="Arial"/>
              </a:rPr>
              <a:t>How are they getting on</a:t>
            </a:r>
          </a:p>
          <a:p>
            <a:pPr marL="171360" indent="-171360">
              <a:lnSpc>
                <a:spcPct val="100000"/>
              </a:lnSpc>
              <a:buClr>
                <a:srgbClr val="000000"/>
              </a:buClr>
              <a:buFont typeface="Arial"/>
              <a:buChar char="•"/>
            </a:pPr>
            <a:r>
              <a:rPr lang="en-GB" sz="2000" b="0" strike="noStrike" spc="-1">
                <a:solidFill>
                  <a:srgbClr val="000000"/>
                </a:solidFill>
                <a:latin typeface="Arial"/>
              </a:rPr>
              <a:t>What is their vaping status</a:t>
            </a:r>
          </a:p>
          <a:p>
            <a:pPr marL="171360" indent="-171360">
              <a:lnSpc>
                <a:spcPct val="100000"/>
              </a:lnSpc>
              <a:buClr>
                <a:srgbClr val="000000"/>
              </a:buClr>
              <a:buFont typeface="Arial"/>
              <a:buChar char="•"/>
            </a:pPr>
            <a:r>
              <a:rPr lang="en-GB" sz="2000" b="0" strike="noStrike" spc="-1">
                <a:solidFill>
                  <a:srgbClr val="000000"/>
                </a:solidFill>
                <a:latin typeface="Arial"/>
              </a:rPr>
              <a:t>Reminding them of the reasons for stopping</a:t>
            </a:r>
          </a:p>
          <a:p>
            <a:pPr marL="171360" indent="-171360">
              <a:lnSpc>
                <a:spcPct val="100000"/>
              </a:lnSpc>
              <a:buClr>
                <a:srgbClr val="000000"/>
              </a:buClr>
              <a:buFont typeface="Arial"/>
              <a:buChar char="•"/>
            </a:pPr>
            <a:r>
              <a:rPr lang="en-GB" sz="2000" b="0" strike="noStrike" spc="-1">
                <a:solidFill>
                  <a:srgbClr val="000000"/>
                </a:solidFill>
                <a:latin typeface="Arial"/>
              </a:rPr>
              <a:t>Check the challenges ahead and how to copy</a:t>
            </a:r>
          </a:p>
          <a:p>
            <a:pPr marL="171360" indent="-171360">
              <a:lnSpc>
                <a:spcPct val="100000"/>
              </a:lnSpc>
              <a:buClr>
                <a:srgbClr val="000000"/>
              </a:buClr>
              <a:buFont typeface="Arial"/>
              <a:buChar char="•"/>
            </a:pPr>
            <a:r>
              <a:rPr lang="en-GB" sz="2000" b="0" strike="noStrike" spc="-1">
                <a:solidFill>
                  <a:srgbClr val="000000"/>
                </a:solidFill>
                <a:latin typeface="Arial"/>
              </a:rPr>
              <a:t>Get a commitment to stay vape free</a:t>
            </a:r>
          </a:p>
        </p:txBody>
      </p:sp>
      <p:sp>
        <p:nvSpPr>
          <p:cNvPr id="570" name="PlaceHolder 3"/>
          <p:cNvSpPr>
            <a:spLocks noGrp="1"/>
          </p:cNvSpPr>
          <p:nvPr>
            <p:ph type="sldNum" idx="32"/>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0773B906-916D-455C-AE32-FE5A14187124}" type="slidenum">
              <a:rPr lang="en-GB" sz="1200" b="0" strike="noStrike" spc="-1">
                <a:solidFill>
                  <a:srgbClr val="000000"/>
                </a:solidFill>
                <a:latin typeface="Times New Roman"/>
              </a:rPr>
              <a:t>29</a:t>
            </a:fld>
            <a:endParaRPr lang="en-GB" sz="1200" b="0" strike="noStrike" spc="-1">
              <a:solidFill>
                <a:srgbClr val="000000"/>
              </a:solidFill>
              <a:latin typeface="Times New Roman"/>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 name="PlaceHolder 1"/>
          <p:cNvSpPr>
            <a:spLocks noGrp="1" noRot="1" noChangeAspect="1"/>
          </p:cNvSpPr>
          <p:nvPr>
            <p:ph type="sldImg"/>
          </p:nvPr>
        </p:nvSpPr>
        <p:spPr>
          <a:xfrm>
            <a:off x="685800" y="1143000"/>
            <a:ext cx="5486400" cy="3086100"/>
          </a:xfrm>
          <a:prstGeom prst="rect">
            <a:avLst/>
          </a:prstGeom>
          <a:ln w="0">
            <a:noFill/>
          </a:ln>
        </p:spPr>
      </p:sp>
      <p:sp>
        <p:nvSpPr>
          <p:cNvPr id="572"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GB" sz="2000" b="1" strike="noStrike" spc="-1">
                <a:solidFill>
                  <a:srgbClr val="000000"/>
                </a:solidFill>
                <a:latin typeface="Arial"/>
              </a:rPr>
              <a:t>Maintaining –</a:t>
            </a:r>
            <a:endParaRPr lang="en-GB" sz="2000" b="0" strike="noStrike" spc="-1">
              <a:solidFill>
                <a:srgbClr val="000000"/>
              </a:solidFill>
              <a:latin typeface="Arial"/>
            </a:endParaRPr>
          </a:p>
          <a:p>
            <a:pPr marL="171360" indent="-171360">
              <a:lnSpc>
                <a:spcPct val="100000"/>
              </a:lnSpc>
              <a:buClr>
                <a:srgbClr val="000000"/>
              </a:buClr>
              <a:buFont typeface="Arial"/>
              <a:buChar char="•"/>
            </a:pPr>
            <a:r>
              <a:rPr lang="en-GB" sz="2000" b="0" strike="noStrike" spc="-1">
                <a:solidFill>
                  <a:srgbClr val="000000"/>
                </a:solidFill>
                <a:latin typeface="Arial"/>
              </a:rPr>
              <a:t>Reinforce their goals and reasons for staying vape free</a:t>
            </a:r>
          </a:p>
          <a:p>
            <a:pPr marL="171360" indent="-171360">
              <a:lnSpc>
                <a:spcPct val="100000"/>
              </a:lnSpc>
              <a:buClr>
                <a:srgbClr val="000000"/>
              </a:buClr>
              <a:buFont typeface="Arial"/>
              <a:buChar char="•"/>
            </a:pPr>
            <a:r>
              <a:rPr lang="en-GB" sz="2000" b="0" strike="noStrike" spc="-1">
                <a:solidFill>
                  <a:srgbClr val="000000"/>
                </a:solidFill>
                <a:latin typeface="Arial"/>
              </a:rPr>
              <a:t>Check for triggers and dangers of relapse</a:t>
            </a:r>
          </a:p>
          <a:p>
            <a:pPr marL="171360" indent="-171360">
              <a:lnSpc>
                <a:spcPct val="100000"/>
              </a:lnSpc>
              <a:buClr>
                <a:srgbClr val="000000"/>
              </a:buClr>
              <a:buFont typeface="Arial"/>
              <a:buChar char="•"/>
            </a:pPr>
            <a:r>
              <a:rPr lang="en-GB" sz="2000" b="0" strike="noStrike" spc="-1">
                <a:solidFill>
                  <a:srgbClr val="000000"/>
                </a:solidFill>
                <a:latin typeface="Arial"/>
              </a:rPr>
              <a:t>Address any lapses and keep the door open</a:t>
            </a:r>
          </a:p>
          <a:p>
            <a:pPr marL="171360" indent="-171360">
              <a:lnSpc>
                <a:spcPct val="100000"/>
              </a:lnSpc>
              <a:buClr>
                <a:srgbClr val="000000"/>
              </a:buClr>
              <a:buFont typeface="Arial"/>
              <a:buChar char="•"/>
            </a:pPr>
            <a:r>
              <a:rPr lang="en-GB" sz="2000" b="0" strike="noStrike" spc="-1">
                <a:solidFill>
                  <a:srgbClr val="000000"/>
                </a:solidFill>
                <a:latin typeface="Arial"/>
              </a:rPr>
              <a:t>Create an environment where vaping is no longer seen as the thing to do</a:t>
            </a:r>
          </a:p>
        </p:txBody>
      </p:sp>
      <p:sp>
        <p:nvSpPr>
          <p:cNvPr id="573" name="PlaceHolder 3"/>
          <p:cNvSpPr>
            <a:spLocks noGrp="1"/>
          </p:cNvSpPr>
          <p:nvPr>
            <p:ph type="sldNum" idx="33"/>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486242E1-D3F7-4C0E-8C1F-8ECC7F12B067}" type="slidenum">
              <a:rPr lang="en-GB" sz="1200" b="0" strike="noStrike" spc="-1">
                <a:solidFill>
                  <a:srgbClr val="000000"/>
                </a:solidFill>
                <a:latin typeface="Times New Roman"/>
              </a:rPr>
              <a:t>30</a:t>
            </a:fld>
            <a:endParaRPr lang="en-GB" sz="1200" b="0" strike="noStrike" spc="-1">
              <a:solidFill>
                <a:srgbClr val="000000"/>
              </a:solidFill>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PlaceHolder 1"/>
          <p:cNvSpPr>
            <a:spLocks noGrp="1" noRot="1" noChangeAspect="1"/>
          </p:cNvSpPr>
          <p:nvPr>
            <p:ph type="sldImg"/>
          </p:nvPr>
        </p:nvSpPr>
        <p:spPr>
          <a:xfrm>
            <a:off x="685800" y="1143000"/>
            <a:ext cx="5486400" cy="3086100"/>
          </a:xfrm>
          <a:prstGeom prst="rect">
            <a:avLst/>
          </a:prstGeom>
          <a:ln w="0">
            <a:noFill/>
          </a:ln>
        </p:spPr>
      </p:sp>
      <p:sp>
        <p:nvSpPr>
          <p:cNvPr id="494"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GB" sz="2000" b="0" strike="noStrike" spc="-1">
                <a:solidFill>
                  <a:srgbClr val="000000"/>
                </a:solidFill>
                <a:latin typeface="Arial"/>
              </a:rPr>
              <a:t>[Read out the content of the training session</a:t>
            </a:r>
          </a:p>
          <a:p>
            <a:pPr marL="216000" indent="0">
              <a:lnSpc>
                <a:spcPct val="100000"/>
              </a:lnSpc>
              <a:buNone/>
            </a:pPr>
            <a:endParaRPr lang="en-GB" sz="2000" b="0" strike="noStrike" spc="-1">
              <a:solidFill>
                <a:srgbClr val="000000"/>
              </a:solidFill>
              <a:latin typeface="Arial"/>
            </a:endParaRPr>
          </a:p>
          <a:p>
            <a:pPr marL="216000" indent="0">
              <a:lnSpc>
                <a:spcPct val="100000"/>
              </a:lnSpc>
              <a:buNone/>
            </a:pPr>
            <a:endParaRPr lang="en-GB" sz="2000" b="0" strike="noStrike" spc="-1">
              <a:solidFill>
                <a:srgbClr val="000000"/>
              </a:solidFill>
              <a:latin typeface="Arial"/>
            </a:endParaRPr>
          </a:p>
        </p:txBody>
      </p:sp>
      <p:sp>
        <p:nvSpPr>
          <p:cNvPr id="495" name="PlaceHolder 3"/>
          <p:cNvSpPr>
            <a:spLocks noGrp="1"/>
          </p:cNvSpPr>
          <p:nvPr>
            <p:ph type="sldNum" idx="7"/>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19210A3D-2F74-4BDD-A60D-F52871D0A6A0}" type="slidenum">
              <a:rPr lang="en-GB" sz="1200" b="0" strike="noStrike" spc="-1">
                <a:solidFill>
                  <a:srgbClr val="000000"/>
                </a:solidFill>
                <a:latin typeface="Times New Roman"/>
              </a:rPr>
              <a:t>3</a:t>
            </a:fld>
            <a:endParaRPr lang="en-GB" sz="1200" b="0" strike="noStrike" spc="-1">
              <a:solidFill>
                <a:srgbClr val="000000"/>
              </a:solidFill>
              <a:latin typeface="Times New Roman"/>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PlaceHolder 1"/>
          <p:cNvSpPr>
            <a:spLocks noGrp="1" noRot="1" noChangeAspect="1"/>
          </p:cNvSpPr>
          <p:nvPr>
            <p:ph type="sldImg"/>
          </p:nvPr>
        </p:nvSpPr>
        <p:spPr>
          <a:xfrm>
            <a:off x="685800" y="1143000"/>
            <a:ext cx="5486400" cy="3086100"/>
          </a:xfrm>
          <a:prstGeom prst="rect">
            <a:avLst/>
          </a:prstGeom>
          <a:ln w="0">
            <a:noFill/>
          </a:ln>
        </p:spPr>
      </p:sp>
      <p:sp>
        <p:nvSpPr>
          <p:cNvPr id="575"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GB" sz="2000" b="0" strike="noStrike" spc="-1">
                <a:solidFill>
                  <a:srgbClr val="000000"/>
                </a:solidFill>
                <a:latin typeface="Arial"/>
              </a:rPr>
              <a:t>Gradual reduction –</a:t>
            </a:r>
          </a:p>
          <a:p>
            <a:pPr marL="171360" indent="-171360">
              <a:lnSpc>
                <a:spcPct val="100000"/>
              </a:lnSpc>
              <a:buClr>
                <a:srgbClr val="000000"/>
              </a:buClr>
              <a:buFont typeface="Arial"/>
              <a:buChar char="•"/>
            </a:pPr>
            <a:r>
              <a:rPr lang="en-GB" sz="2000" b="0" strike="noStrike" spc="-1">
                <a:solidFill>
                  <a:srgbClr val="000000"/>
                </a:solidFill>
                <a:latin typeface="Arial"/>
              </a:rPr>
              <a:t>If the young person is not ready to stopping immediately explore the option to gradually reduce</a:t>
            </a:r>
          </a:p>
          <a:p>
            <a:pPr marL="171360" indent="-171360">
              <a:lnSpc>
                <a:spcPct val="100000"/>
              </a:lnSpc>
              <a:buClr>
                <a:srgbClr val="000000"/>
              </a:buClr>
              <a:buFont typeface="Arial"/>
              <a:buChar char="•"/>
            </a:pPr>
            <a:r>
              <a:rPr lang="en-GB" sz="2000" b="0" strike="noStrike" spc="-1">
                <a:solidFill>
                  <a:srgbClr val="000000"/>
                </a:solidFill>
                <a:latin typeface="Arial"/>
              </a:rPr>
              <a:t>The aim is always to eventually stop completely</a:t>
            </a:r>
          </a:p>
          <a:p>
            <a:pPr marL="171360" indent="-171360">
              <a:lnSpc>
                <a:spcPct val="100000"/>
              </a:lnSpc>
              <a:buClr>
                <a:srgbClr val="000000"/>
              </a:buClr>
              <a:buFont typeface="Arial"/>
              <a:buChar char="•"/>
            </a:pPr>
            <a:r>
              <a:rPr lang="en-GB" sz="2000" b="0" strike="noStrike" spc="-1">
                <a:solidFill>
                  <a:srgbClr val="000000"/>
                </a:solidFill>
                <a:latin typeface="Arial"/>
              </a:rPr>
              <a:t>Get a structured plan to cut down on how much they vape</a:t>
            </a:r>
          </a:p>
          <a:p>
            <a:pPr marL="171360" indent="-171360">
              <a:lnSpc>
                <a:spcPct val="100000"/>
              </a:lnSpc>
              <a:buClr>
                <a:srgbClr val="000000"/>
              </a:buClr>
              <a:buFont typeface="Arial"/>
              <a:buChar char="•"/>
            </a:pPr>
            <a:r>
              <a:rPr lang="en-GB" sz="2000" b="0" strike="noStrike" spc="-1">
                <a:solidFill>
                  <a:srgbClr val="000000"/>
                </a:solidFill>
                <a:latin typeface="Arial"/>
              </a:rPr>
              <a:t>Get a commitment to the plan</a:t>
            </a:r>
          </a:p>
          <a:p>
            <a:pPr marL="171360" indent="-171360">
              <a:lnSpc>
                <a:spcPct val="100000"/>
              </a:lnSpc>
              <a:buClr>
                <a:srgbClr val="000000"/>
              </a:buClr>
              <a:buFont typeface="Arial"/>
              <a:buChar char="•"/>
            </a:pPr>
            <a:r>
              <a:rPr lang="en-GB" sz="2000" b="0" strike="noStrike" spc="-1">
                <a:solidFill>
                  <a:srgbClr val="000000"/>
                </a:solidFill>
                <a:latin typeface="Arial"/>
              </a:rPr>
              <a:t>As the reduction increases, explore the option to stop completely</a:t>
            </a:r>
          </a:p>
        </p:txBody>
      </p:sp>
      <p:sp>
        <p:nvSpPr>
          <p:cNvPr id="576" name="PlaceHolder 3"/>
          <p:cNvSpPr>
            <a:spLocks noGrp="1"/>
          </p:cNvSpPr>
          <p:nvPr>
            <p:ph type="sldNum" idx="34"/>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915D2B98-0A80-4682-AC05-02943FD61E16}" type="slidenum">
              <a:rPr lang="en-GB" sz="1200" b="0" strike="noStrike" spc="-1">
                <a:solidFill>
                  <a:srgbClr val="000000"/>
                </a:solidFill>
                <a:latin typeface="Times New Roman"/>
              </a:rPr>
              <a:t>31</a:t>
            </a:fld>
            <a:endParaRPr lang="en-GB" sz="1200" b="0" strike="noStrike" spc="-1">
              <a:solidFill>
                <a:srgbClr val="000000"/>
              </a:solidFill>
              <a:latin typeface="Times New Roman"/>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 name="PlaceHolder 1"/>
          <p:cNvSpPr>
            <a:spLocks noGrp="1" noRot="1" noChangeAspect="1"/>
          </p:cNvSpPr>
          <p:nvPr>
            <p:ph type="sldImg"/>
          </p:nvPr>
        </p:nvSpPr>
        <p:spPr>
          <a:xfrm>
            <a:off x="685800" y="1143000"/>
            <a:ext cx="5486400" cy="3086100"/>
          </a:xfrm>
          <a:prstGeom prst="rect">
            <a:avLst/>
          </a:prstGeom>
          <a:ln w="0">
            <a:noFill/>
          </a:ln>
        </p:spPr>
      </p:sp>
      <p:sp>
        <p:nvSpPr>
          <p:cNvPr id="578"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indent="0">
              <a:lnSpc>
                <a:spcPct val="100000"/>
              </a:lnSpc>
              <a:buNone/>
              <a:tabLst>
                <a:tab pos="0" algn="l"/>
              </a:tabLst>
            </a:pPr>
            <a:r>
              <a:rPr lang="en-US" sz="2000" b="1" strike="noStrike" spc="-1">
                <a:solidFill>
                  <a:srgbClr val="000000"/>
                </a:solidFill>
                <a:latin typeface="Calibri"/>
                <a:ea typeface="Calibri"/>
              </a:rPr>
              <a:t>Exercise 4</a:t>
            </a: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Activity summary: </a:t>
            </a:r>
            <a:r>
              <a:rPr lang="en-GB" sz="2000" b="0" strike="noStrike" spc="-1">
                <a:solidFill>
                  <a:srgbClr val="000000"/>
                </a:solidFill>
                <a:latin typeface="+mn-lt"/>
                <a:ea typeface="+mn-ea"/>
              </a:rPr>
              <a:t>Scenarios</a:t>
            </a:r>
            <a:endParaRPr lang="en-GB" sz="2000" b="0" strike="noStrike" spc="-1">
              <a:solidFill>
                <a:srgbClr val="000000"/>
              </a:solidFill>
              <a:latin typeface="Arial"/>
            </a:endParaRPr>
          </a:p>
          <a:p>
            <a:pPr indent="0">
              <a:lnSpc>
                <a:spcPct val="100000"/>
              </a:lnSpc>
              <a:buNone/>
              <a:tabLst>
                <a:tab pos="0" algn="l"/>
              </a:tabLst>
            </a:pPr>
            <a:r>
              <a:rPr lang="en-GB" sz="1200" b="0" strike="noStrike" spc="-1">
                <a:solidFill>
                  <a:srgbClr val="000000"/>
                </a:solidFill>
                <a:latin typeface="+mn-lt"/>
                <a:ea typeface="+mn-ea"/>
              </a:rPr>
              <a:t>​</a:t>
            </a:r>
            <a:r>
              <a:rPr lang="en-GB" sz="1200" b="1" strike="noStrike" spc="-1">
                <a:solidFill>
                  <a:srgbClr val="000000"/>
                </a:solidFill>
                <a:latin typeface="+mn-lt"/>
                <a:ea typeface="+mn-ea"/>
              </a:rPr>
              <a:t>Method:</a:t>
            </a:r>
            <a:r>
              <a:rPr lang="en-GB" sz="1200" b="0" strike="noStrike" spc="-1">
                <a:solidFill>
                  <a:srgbClr val="000000"/>
                </a:solidFill>
                <a:latin typeface="+mn-lt"/>
                <a:ea typeface="+mn-ea"/>
              </a:rPr>
              <a:t> In pairs</a:t>
            </a:r>
            <a:endParaRPr lang="en-GB" sz="12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Duration:</a:t>
            </a:r>
            <a:r>
              <a:rPr lang="en-GB" sz="1200" b="0" strike="noStrike" spc="-1">
                <a:solidFill>
                  <a:srgbClr val="000000"/>
                </a:solidFill>
                <a:latin typeface="+mn-lt"/>
                <a:ea typeface="+mn-ea"/>
              </a:rPr>
              <a:t> 10 minutes </a:t>
            </a:r>
            <a:r>
              <a:rPr lang="en-US"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US" sz="1200" b="1" strike="noStrike" spc="-1">
                <a:solidFill>
                  <a:srgbClr val="000000"/>
                </a:solidFill>
                <a:latin typeface="+mn-lt"/>
                <a:ea typeface="+mn-ea"/>
              </a:rPr>
              <a:t> </a:t>
            </a:r>
            <a:r>
              <a:rPr lang="en-GB" sz="1200" b="0" strike="noStrike" spc="-1">
                <a:solidFill>
                  <a:srgbClr val="000000"/>
                </a:solidFill>
                <a:latin typeface="+mn-lt"/>
                <a:ea typeface="+mn-ea"/>
              </a:rPr>
              <a:t>​</a:t>
            </a:r>
            <a:r>
              <a:rPr lang="en-US" sz="1200" b="1" strike="noStrike" spc="-1">
                <a:solidFill>
                  <a:srgbClr val="000000"/>
                </a:solidFill>
                <a:latin typeface="+mn-lt"/>
                <a:ea typeface="+mn-ea"/>
              </a:rPr>
              <a:t> </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US" sz="1200" b="1" strike="noStrike" spc="-1">
                <a:solidFill>
                  <a:srgbClr val="000000"/>
                </a:solidFill>
                <a:latin typeface="+mn-lt"/>
                <a:ea typeface="+mn-ea"/>
              </a:rPr>
              <a:t>Method:</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GB" sz="1200" b="0" strike="noStrike" spc="-1">
                <a:solidFill>
                  <a:srgbClr val="000000"/>
                </a:solidFill>
                <a:latin typeface="+mn-lt"/>
                <a:ea typeface="+mn-ea"/>
              </a:rPr>
              <a:t>Explain that you will be dividing participants into pairs and that each person will get a turn to be the young person or the supporter.</a:t>
            </a:r>
            <a:endParaRPr lang="en-GB" sz="1200" b="0" strike="noStrike" spc="-1">
              <a:solidFill>
                <a:srgbClr val="000000"/>
              </a:solidFill>
              <a:latin typeface="Arial"/>
            </a:endParaRPr>
          </a:p>
          <a:p>
            <a:pPr indent="0">
              <a:lnSpc>
                <a:spcPct val="100000"/>
              </a:lnSpc>
              <a:buNone/>
              <a:tabLst>
                <a:tab pos="0" algn="l"/>
              </a:tabLst>
            </a:pPr>
            <a:r>
              <a:rPr lang="en-GB" sz="1200" b="0" strike="noStrike" spc="-1">
                <a:solidFill>
                  <a:srgbClr val="000000"/>
                </a:solidFill>
                <a:latin typeface="+mn-lt"/>
                <a:ea typeface="+mn-ea"/>
              </a:rPr>
              <a:t>The </a:t>
            </a:r>
            <a:r>
              <a:rPr lang="en-GB" sz="1200" b="1" strike="noStrike" spc="-1">
                <a:solidFill>
                  <a:srgbClr val="000000"/>
                </a:solidFill>
                <a:latin typeface="+mn-lt"/>
                <a:ea typeface="+mn-ea"/>
              </a:rPr>
              <a:t>supporter’s</a:t>
            </a:r>
            <a:r>
              <a:rPr lang="en-GB" sz="1200" b="0" strike="noStrike" spc="-1">
                <a:solidFill>
                  <a:srgbClr val="000000"/>
                </a:solidFill>
                <a:latin typeface="+mn-lt"/>
                <a:ea typeface="+mn-ea"/>
              </a:rPr>
              <a:t> role involves conducting a conversation with the young person to take them through the Explore and Stopping phases of the behavioural support.  Assume you have had a VBA conversation and the young person is willing to talk further.</a:t>
            </a:r>
            <a:endParaRPr lang="en-GB" sz="1200" b="0" strike="noStrike" spc="-1">
              <a:solidFill>
                <a:srgbClr val="000000"/>
              </a:solidFill>
              <a:latin typeface="Arial"/>
            </a:endParaRPr>
          </a:p>
          <a:p>
            <a:pPr indent="0">
              <a:lnSpc>
                <a:spcPct val="100000"/>
              </a:lnSpc>
              <a:buNone/>
              <a:tabLst>
                <a:tab pos="0" algn="l"/>
              </a:tabLst>
            </a:pPr>
            <a:r>
              <a:rPr lang="en-GB" sz="1200" b="0" strike="noStrike" spc="-1">
                <a:solidFill>
                  <a:srgbClr val="000000"/>
                </a:solidFill>
                <a:latin typeface="+mn-lt"/>
                <a:ea typeface="+mn-ea"/>
              </a:rPr>
              <a:t>The </a:t>
            </a:r>
            <a:r>
              <a:rPr lang="en-GB" sz="1200" b="1" strike="noStrike" spc="-1">
                <a:solidFill>
                  <a:srgbClr val="000000"/>
                </a:solidFill>
                <a:latin typeface="+mn-lt"/>
                <a:ea typeface="+mn-ea"/>
              </a:rPr>
              <a:t>young person’s </a:t>
            </a:r>
            <a:r>
              <a:rPr lang="en-GB" sz="1200" b="0" strike="noStrike" spc="-1">
                <a:solidFill>
                  <a:srgbClr val="000000"/>
                </a:solidFill>
                <a:latin typeface="+mn-lt"/>
                <a:ea typeface="+mn-ea"/>
              </a:rPr>
              <a:t>role is to play some who vapes and is interested to talk further about how they can stop.  </a:t>
            </a:r>
            <a:endParaRPr lang="en-GB" sz="1200" b="0" strike="noStrike" spc="-1">
              <a:solidFill>
                <a:srgbClr val="000000"/>
              </a:solidFill>
              <a:latin typeface="Arial"/>
            </a:endParaRPr>
          </a:p>
          <a:p>
            <a:pPr indent="0">
              <a:lnSpc>
                <a:spcPct val="100000"/>
              </a:lnSpc>
              <a:buNone/>
              <a:tabLst>
                <a:tab pos="0" algn="l"/>
              </a:tabLst>
            </a:pPr>
            <a:r>
              <a:rPr lang="en-GB" sz="1200" b="0" strike="noStrike" spc="-1">
                <a:solidFill>
                  <a:srgbClr val="000000"/>
                </a:solidFill>
                <a:latin typeface="+mn-lt"/>
                <a:ea typeface="+mn-ea"/>
              </a:rPr>
              <a:t>Feedback what worked well, where did you get stuck, what could be better</a:t>
            </a:r>
            <a:endParaRPr lang="en-GB" sz="1200" b="0" strike="noStrike" spc="-1">
              <a:solidFill>
                <a:srgbClr val="000000"/>
              </a:solidFill>
              <a:latin typeface="Arial"/>
            </a:endParaRPr>
          </a:p>
        </p:txBody>
      </p:sp>
      <p:sp>
        <p:nvSpPr>
          <p:cNvPr id="579" name="PlaceHolder 3"/>
          <p:cNvSpPr>
            <a:spLocks noGrp="1"/>
          </p:cNvSpPr>
          <p:nvPr>
            <p:ph type="sldNum" idx="35"/>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1D76AA69-3433-48D7-91D4-F4509B5F003E}" type="slidenum">
              <a:rPr lang="en-GB" sz="1200" b="0" strike="noStrike" spc="-1">
                <a:solidFill>
                  <a:srgbClr val="000000"/>
                </a:solidFill>
                <a:latin typeface="Times New Roman"/>
              </a:rPr>
              <a:t>32</a:t>
            </a:fld>
            <a:endParaRPr lang="en-GB" sz="1200" b="0" strike="noStrike" spc="-1">
              <a:solidFill>
                <a:srgbClr val="000000"/>
              </a:solidFill>
              <a:latin typeface="Times New Roman"/>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PlaceHolder 1"/>
          <p:cNvSpPr>
            <a:spLocks noGrp="1" noRot="1" noChangeAspect="1"/>
          </p:cNvSpPr>
          <p:nvPr>
            <p:ph type="sldImg"/>
          </p:nvPr>
        </p:nvSpPr>
        <p:spPr>
          <a:xfrm>
            <a:off x="685800" y="1143000"/>
            <a:ext cx="5486400" cy="3086100"/>
          </a:xfrm>
          <a:prstGeom prst="rect">
            <a:avLst/>
          </a:prstGeom>
          <a:ln w="0">
            <a:noFill/>
          </a:ln>
        </p:spPr>
      </p:sp>
      <p:sp>
        <p:nvSpPr>
          <p:cNvPr id="581"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indent="0">
              <a:lnSpc>
                <a:spcPct val="100000"/>
              </a:lnSpc>
              <a:buNone/>
              <a:tabLst>
                <a:tab pos="0" algn="l"/>
              </a:tabLst>
            </a:pPr>
            <a:r>
              <a:rPr lang="en-US" sz="2000" b="1" strike="noStrike" spc="-1">
                <a:solidFill>
                  <a:srgbClr val="000000"/>
                </a:solidFill>
                <a:latin typeface="Calibri"/>
                <a:ea typeface="Calibri"/>
              </a:rPr>
              <a:t>Exercise 4</a:t>
            </a:r>
            <a:endParaRPr lang="en-GB" sz="2000" b="0" strike="noStrike" spc="-1">
              <a:solidFill>
                <a:srgbClr val="000000"/>
              </a:solidFill>
              <a:latin typeface="Arial"/>
            </a:endParaRPr>
          </a:p>
          <a:p>
            <a:pPr indent="0">
              <a:lnSpc>
                <a:spcPct val="100000"/>
              </a:lnSpc>
              <a:buNone/>
              <a:tabLst>
                <a:tab pos="0" algn="l"/>
              </a:tabLst>
            </a:pPr>
            <a:endParaRPr lang="en-GB" sz="20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Activity summary: </a:t>
            </a:r>
            <a:r>
              <a:rPr lang="en-GB" sz="2000" b="0" strike="noStrike" spc="-1">
                <a:solidFill>
                  <a:srgbClr val="000000"/>
                </a:solidFill>
                <a:latin typeface="+mn-lt"/>
                <a:ea typeface="+mn-ea"/>
              </a:rPr>
              <a:t>Scenarios</a:t>
            </a:r>
            <a:endParaRPr lang="en-GB" sz="2000" b="0" strike="noStrike" spc="-1">
              <a:solidFill>
                <a:srgbClr val="000000"/>
              </a:solidFill>
              <a:latin typeface="Arial"/>
            </a:endParaRPr>
          </a:p>
          <a:p>
            <a:pPr indent="0">
              <a:lnSpc>
                <a:spcPct val="100000"/>
              </a:lnSpc>
              <a:buNone/>
              <a:tabLst>
                <a:tab pos="0" algn="l"/>
              </a:tabLst>
            </a:pPr>
            <a:r>
              <a:rPr lang="en-GB" sz="1200" b="0" strike="noStrike" spc="-1">
                <a:solidFill>
                  <a:srgbClr val="000000"/>
                </a:solidFill>
                <a:latin typeface="+mn-lt"/>
                <a:ea typeface="+mn-ea"/>
              </a:rPr>
              <a:t>​</a:t>
            </a:r>
            <a:r>
              <a:rPr lang="en-GB" sz="1200" b="1" strike="noStrike" spc="-1">
                <a:solidFill>
                  <a:srgbClr val="000000"/>
                </a:solidFill>
                <a:latin typeface="+mn-lt"/>
                <a:ea typeface="+mn-ea"/>
              </a:rPr>
              <a:t>Method:</a:t>
            </a:r>
            <a:r>
              <a:rPr lang="en-GB" sz="1200" b="0" strike="noStrike" spc="-1">
                <a:solidFill>
                  <a:srgbClr val="000000"/>
                </a:solidFill>
                <a:latin typeface="+mn-lt"/>
                <a:ea typeface="+mn-ea"/>
              </a:rPr>
              <a:t> In pairs</a:t>
            </a:r>
            <a:endParaRPr lang="en-GB" sz="1200" b="0" strike="noStrike" spc="-1">
              <a:solidFill>
                <a:srgbClr val="000000"/>
              </a:solidFill>
              <a:latin typeface="Arial"/>
            </a:endParaRPr>
          </a:p>
          <a:p>
            <a:pPr indent="0">
              <a:lnSpc>
                <a:spcPct val="100000"/>
              </a:lnSpc>
              <a:buNone/>
              <a:tabLst>
                <a:tab pos="0" algn="l"/>
              </a:tabLst>
            </a:pPr>
            <a:r>
              <a:rPr lang="en-GB" sz="1200" b="1" strike="noStrike" spc="-1">
                <a:solidFill>
                  <a:srgbClr val="000000"/>
                </a:solidFill>
                <a:latin typeface="+mn-lt"/>
                <a:ea typeface="+mn-ea"/>
              </a:rPr>
              <a:t>Duration:</a:t>
            </a:r>
            <a:r>
              <a:rPr lang="en-GB" sz="1200" b="0" strike="noStrike" spc="-1">
                <a:solidFill>
                  <a:srgbClr val="000000"/>
                </a:solidFill>
                <a:latin typeface="+mn-lt"/>
                <a:ea typeface="+mn-ea"/>
              </a:rPr>
              <a:t> 10 minutes </a:t>
            </a:r>
            <a:r>
              <a:rPr lang="en-US"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US" sz="1200" b="1" strike="noStrike" spc="-1">
                <a:solidFill>
                  <a:srgbClr val="000000"/>
                </a:solidFill>
                <a:latin typeface="+mn-lt"/>
                <a:ea typeface="+mn-ea"/>
              </a:rPr>
              <a:t> </a:t>
            </a:r>
            <a:r>
              <a:rPr lang="en-GB" sz="1200" b="0" strike="noStrike" spc="-1">
                <a:solidFill>
                  <a:srgbClr val="000000"/>
                </a:solidFill>
                <a:latin typeface="+mn-lt"/>
                <a:ea typeface="+mn-ea"/>
              </a:rPr>
              <a:t>​</a:t>
            </a:r>
            <a:r>
              <a:rPr lang="en-US" sz="1200" b="1" strike="noStrike" spc="-1">
                <a:solidFill>
                  <a:srgbClr val="000000"/>
                </a:solidFill>
                <a:latin typeface="+mn-lt"/>
                <a:ea typeface="+mn-ea"/>
              </a:rPr>
              <a:t> </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US" sz="1200" b="1" strike="noStrike" spc="-1">
                <a:solidFill>
                  <a:srgbClr val="000000"/>
                </a:solidFill>
                <a:latin typeface="+mn-lt"/>
                <a:ea typeface="+mn-ea"/>
              </a:rPr>
              <a:t>Method:</a:t>
            </a:r>
            <a:r>
              <a:rPr lang="en-GB" sz="1200" b="0" strike="noStrike" spc="-1">
                <a:solidFill>
                  <a:srgbClr val="000000"/>
                </a:solidFill>
                <a:latin typeface="+mn-lt"/>
                <a:ea typeface="+mn-ea"/>
              </a:rPr>
              <a:t>​</a:t>
            </a:r>
            <a:endParaRPr lang="en-GB" sz="1200" b="0" strike="noStrike" spc="-1">
              <a:solidFill>
                <a:srgbClr val="000000"/>
              </a:solidFill>
              <a:latin typeface="Arial"/>
            </a:endParaRPr>
          </a:p>
          <a:p>
            <a:pPr indent="0">
              <a:lnSpc>
                <a:spcPct val="100000"/>
              </a:lnSpc>
              <a:buNone/>
              <a:tabLst>
                <a:tab pos="0" algn="l"/>
              </a:tabLst>
            </a:pPr>
            <a:r>
              <a:rPr lang="en-GB" sz="1200" b="0" strike="noStrike" spc="-1">
                <a:solidFill>
                  <a:srgbClr val="000000"/>
                </a:solidFill>
                <a:latin typeface="+mn-lt"/>
                <a:ea typeface="+mn-ea"/>
              </a:rPr>
              <a:t>Explain that you will be dividing participants into pairs and that each person will get a turn to be the young person or the supporter.</a:t>
            </a:r>
            <a:endParaRPr lang="en-GB" sz="1200" b="0" strike="noStrike" spc="-1">
              <a:solidFill>
                <a:srgbClr val="000000"/>
              </a:solidFill>
              <a:latin typeface="Arial"/>
            </a:endParaRPr>
          </a:p>
          <a:p>
            <a:pPr indent="0">
              <a:lnSpc>
                <a:spcPct val="100000"/>
              </a:lnSpc>
              <a:buNone/>
              <a:tabLst>
                <a:tab pos="0" algn="l"/>
              </a:tabLst>
            </a:pPr>
            <a:r>
              <a:rPr lang="en-GB" sz="1200" b="0" strike="noStrike" spc="-1">
                <a:solidFill>
                  <a:srgbClr val="000000"/>
                </a:solidFill>
                <a:latin typeface="+mn-lt"/>
                <a:ea typeface="+mn-ea"/>
              </a:rPr>
              <a:t>The </a:t>
            </a:r>
            <a:r>
              <a:rPr lang="en-GB" sz="1200" b="1" strike="noStrike" spc="-1">
                <a:solidFill>
                  <a:srgbClr val="000000"/>
                </a:solidFill>
                <a:latin typeface="+mn-lt"/>
                <a:ea typeface="+mn-ea"/>
              </a:rPr>
              <a:t>supporter’s</a:t>
            </a:r>
            <a:r>
              <a:rPr lang="en-GB" sz="1200" b="0" strike="noStrike" spc="-1">
                <a:solidFill>
                  <a:srgbClr val="000000"/>
                </a:solidFill>
                <a:latin typeface="+mn-lt"/>
                <a:ea typeface="+mn-ea"/>
              </a:rPr>
              <a:t> role involves conducting a conversation with the young person to take them through the Explore and Stopping phases of the behavioural support.  Assume you have had a VBA conversation and the young person is willing to talk further.</a:t>
            </a:r>
            <a:endParaRPr lang="en-GB" sz="1200" b="0" strike="noStrike" spc="-1">
              <a:solidFill>
                <a:srgbClr val="000000"/>
              </a:solidFill>
              <a:latin typeface="Arial"/>
            </a:endParaRPr>
          </a:p>
          <a:p>
            <a:pPr indent="0">
              <a:lnSpc>
                <a:spcPct val="100000"/>
              </a:lnSpc>
              <a:buNone/>
              <a:tabLst>
                <a:tab pos="0" algn="l"/>
              </a:tabLst>
            </a:pPr>
            <a:r>
              <a:rPr lang="en-GB" sz="1200" b="0" strike="noStrike" spc="-1">
                <a:solidFill>
                  <a:srgbClr val="000000"/>
                </a:solidFill>
                <a:latin typeface="+mn-lt"/>
                <a:ea typeface="+mn-ea"/>
              </a:rPr>
              <a:t>The </a:t>
            </a:r>
            <a:r>
              <a:rPr lang="en-GB" sz="1200" b="1" strike="noStrike" spc="-1">
                <a:solidFill>
                  <a:srgbClr val="000000"/>
                </a:solidFill>
                <a:latin typeface="+mn-lt"/>
                <a:ea typeface="+mn-ea"/>
              </a:rPr>
              <a:t>young person’s </a:t>
            </a:r>
            <a:r>
              <a:rPr lang="en-GB" sz="1200" b="0" strike="noStrike" spc="-1">
                <a:solidFill>
                  <a:srgbClr val="000000"/>
                </a:solidFill>
                <a:latin typeface="+mn-lt"/>
                <a:ea typeface="+mn-ea"/>
              </a:rPr>
              <a:t>role is to play some who vapes and is interested to talk further about how they can stop.  </a:t>
            </a:r>
            <a:endParaRPr lang="en-GB" sz="1200" b="0" strike="noStrike" spc="-1">
              <a:solidFill>
                <a:srgbClr val="000000"/>
              </a:solidFill>
              <a:latin typeface="Arial"/>
            </a:endParaRPr>
          </a:p>
          <a:p>
            <a:pPr indent="0">
              <a:lnSpc>
                <a:spcPct val="100000"/>
              </a:lnSpc>
              <a:buNone/>
              <a:tabLst>
                <a:tab pos="0" algn="l"/>
              </a:tabLst>
            </a:pPr>
            <a:r>
              <a:rPr lang="en-GB" sz="1200" b="0" strike="noStrike" spc="-1">
                <a:solidFill>
                  <a:srgbClr val="000000"/>
                </a:solidFill>
                <a:latin typeface="+mn-lt"/>
                <a:ea typeface="+mn-ea"/>
              </a:rPr>
              <a:t>Feedback what worked well, where did you get stuck, what could be better</a:t>
            </a:r>
            <a:endParaRPr lang="en-GB" sz="1200" b="0" strike="noStrike" spc="-1">
              <a:solidFill>
                <a:srgbClr val="000000"/>
              </a:solidFill>
              <a:latin typeface="Arial"/>
            </a:endParaRPr>
          </a:p>
        </p:txBody>
      </p:sp>
      <p:sp>
        <p:nvSpPr>
          <p:cNvPr id="582" name="PlaceHolder 3"/>
          <p:cNvSpPr>
            <a:spLocks noGrp="1"/>
          </p:cNvSpPr>
          <p:nvPr>
            <p:ph type="sldNum" idx="36"/>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F179CD40-3FAB-4D10-8DBF-6EB5839D8D4C}" type="slidenum">
              <a:rPr lang="en-GB" sz="1200" b="0" strike="noStrike" spc="-1">
                <a:solidFill>
                  <a:srgbClr val="000000"/>
                </a:solidFill>
                <a:latin typeface="Times New Roman"/>
              </a:rPr>
              <a:t>33</a:t>
            </a:fld>
            <a:endParaRPr lang="en-GB" sz="1200" b="0" strike="noStrike" spc="-1">
              <a:solidFill>
                <a:srgbClr val="000000"/>
              </a:solidFill>
              <a:latin typeface="Times New Roman"/>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 name="PlaceHolder 1"/>
          <p:cNvSpPr>
            <a:spLocks noGrp="1" noRot="1" noChangeAspect="1"/>
          </p:cNvSpPr>
          <p:nvPr>
            <p:ph type="sldImg"/>
          </p:nvPr>
        </p:nvSpPr>
        <p:spPr>
          <a:xfrm>
            <a:off x="685800" y="1143000"/>
            <a:ext cx="5486400" cy="3086100"/>
          </a:xfrm>
          <a:prstGeom prst="rect">
            <a:avLst/>
          </a:prstGeom>
          <a:ln w="0">
            <a:noFill/>
          </a:ln>
        </p:spPr>
      </p:sp>
      <p:sp>
        <p:nvSpPr>
          <p:cNvPr id="584"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buNone/>
            </a:pPr>
            <a:endParaRPr lang="en-GB" sz="1800" b="0" strike="noStrike" spc="-1">
              <a:solidFill>
                <a:srgbClr val="000000"/>
              </a:solidFill>
              <a:latin typeface="Arial"/>
            </a:endParaRPr>
          </a:p>
        </p:txBody>
      </p:sp>
      <p:sp>
        <p:nvSpPr>
          <p:cNvPr id="585" name="PlaceHolder 3"/>
          <p:cNvSpPr>
            <a:spLocks noGrp="1"/>
          </p:cNvSpPr>
          <p:nvPr>
            <p:ph type="sldNum" idx="37"/>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F67A389B-5A36-4EA5-AAE2-D4EBAEB19B84}" type="slidenum">
              <a:rPr lang="en-GB" sz="1200" b="0" strike="noStrike" spc="-1">
                <a:solidFill>
                  <a:srgbClr val="000000"/>
                </a:solidFill>
                <a:latin typeface="Times New Roman"/>
              </a:rPr>
              <a:t>34</a:t>
            </a:fld>
            <a:endParaRPr lang="en-GB" sz="12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 name="PlaceHolder 1"/>
          <p:cNvSpPr>
            <a:spLocks noGrp="1" noRot="1" noChangeAspect="1"/>
          </p:cNvSpPr>
          <p:nvPr>
            <p:ph type="sldImg"/>
          </p:nvPr>
        </p:nvSpPr>
        <p:spPr>
          <a:xfrm>
            <a:off x="685800" y="1143000"/>
            <a:ext cx="5486400" cy="3086100"/>
          </a:xfrm>
          <a:prstGeom prst="rect">
            <a:avLst/>
          </a:prstGeom>
          <a:ln w="0">
            <a:noFill/>
          </a:ln>
        </p:spPr>
      </p:sp>
      <p:sp>
        <p:nvSpPr>
          <p:cNvPr id="497"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GB" sz="2000" b="0" strike="noStrike" spc="-1">
                <a:solidFill>
                  <a:srgbClr val="000000"/>
                </a:solidFill>
                <a:latin typeface="Arial"/>
              </a:rPr>
              <a:t>This slide details some of the key findings and statements from the NCSCT Young people and stopping vaping briefing 2025</a:t>
            </a:r>
          </a:p>
          <a:p>
            <a:pPr marL="216000" indent="0">
              <a:lnSpc>
                <a:spcPct val="100000"/>
              </a:lnSpc>
              <a:buNone/>
            </a:pPr>
            <a:r>
              <a:rPr lang="en-GB" sz="2000" b="0" strike="noStrike" spc="-1">
                <a:solidFill>
                  <a:srgbClr val="000000"/>
                </a:solidFill>
                <a:latin typeface="Arial"/>
              </a:rPr>
              <a:t>It is important to have read the 2025 ‘Young people and stopping vaping’ briefing from the NCSCT in advance and this training assumes that has been done.</a:t>
            </a:r>
          </a:p>
          <a:p>
            <a:pPr marL="216000" indent="0">
              <a:lnSpc>
                <a:spcPct val="100000"/>
              </a:lnSpc>
              <a:buNone/>
            </a:pPr>
            <a:endParaRPr lang="en-GB" sz="2000" b="0" strike="noStrike" spc="-1">
              <a:solidFill>
                <a:srgbClr val="000000"/>
              </a:solidFill>
              <a:latin typeface="Arial"/>
            </a:endParaRPr>
          </a:p>
          <a:p>
            <a:pPr marL="216000" indent="0">
              <a:lnSpc>
                <a:spcPct val="100000"/>
              </a:lnSpc>
              <a:buNone/>
            </a:pPr>
            <a:r>
              <a:rPr lang="en-GB" sz="2000" b="0" strike="noStrike" spc="-1">
                <a:solidFill>
                  <a:srgbClr val="000000"/>
                </a:solidFill>
                <a:latin typeface="Arial"/>
              </a:rPr>
              <a:t>The briefing provides guidance on how to assist young people to stop vaping and suggests answers to commonly asked questions.  It also summarises the patterns and prevalence of vaping among young people, details trends in the type of vape and e-liquid used by them and summarises the evidence on vaping and health.  Note: the briefing does not cover vaping of cannabis or THC.</a:t>
            </a:r>
          </a:p>
          <a:p>
            <a:pPr marL="216000" indent="0">
              <a:lnSpc>
                <a:spcPct val="100000"/>
              </a:lnSpc>
              <a:buNone/>
            </a:pPr>
            <a:endParaRPr lang="en-GB" sz="2000" b="0" strike="noStrike" spc="-1">
              <a:solidFill>
                <a:srgbClr val="000000"/>
              </a:solidFill>
              <a:latin typeface="Arial"/>
            </a:endParaRPr>
          </a:p>
          <a:p>
            <a:pPr marL="216000" indent="0">
              <a:lnSpc>
                <a:spcPct val="100000"/>
              </a:lnSpc>
              <a:buNone/>
            </a:pPr>
            <a:r>
              <a:rPr lang="en-GB" sz="2000" b="0" strike="noStrike" spc="-1">
                <a:solidFill>
                  <a:srgbClr val="000000"/>
                </a:solidFill>
                <a:latin typeface="Arial"/>
              </a:rPr>
              <a:t>For this briefing and this training young people are defined as those under 18.</a:t>
            </a:r>
          </a:p>
          <a:p>
            <a:pPr marL="216000" indent="0">
              <a:lnSpc>
                <a:spcPct val="100000"/>
              </a:lnSpc>
              <a:buNone/>
            </a:pPr>
            <a:endParaRPr lang="en-GB" sz="2000" b="0" strike="noStrike" spc="-1">
              <a:solidFill>
                <a:srgbClr val="000000"/>
              </a:solidFill>
              <a:latin typeface="Arial"/>
            </a:endParaRPr>
          </a:p>
          <a:p>
            <a:pPr marL="216000" indent="0">
              <a:lnSpc>
                <a:spcPct val="100000"/>
              </a:lnSpc>
              <a:buNone/>
            </a:pPr>
            <a:r>
              <a:rPr lang="en-GB" sz="2000" b="0" strike="noStrike" spc="-1">
                <a:solidFill>
                  <a:srgbClr val="000000"/>
                </a:solidFill>
                <a:latin typeface="Arial"/>
              </a:rPr>
              <a:t>This training, undertaken in conjunction with NCSCT Young people and stopping smoking ‘briefing 2025.</a:t>
            </a:r>
          </a:p>
          <a:p>
            <a:pPr marL="216000" indent="0">
              <a:lnSpc>
                <a:spcPct val="100000"/>
              </a:lnSpc>
              <a:buNone/>
            </a:pPr>
            <a:endParaRPr lang="en-GB" sz="2000" b="0" strike="noStrike" spc="-1">
              <a:solidFill>
                <a:srgbClr val="000000"/>
              </a:solidFill>
              <a:latin typeface="Arial"/>
            </a:endParaRPr>
          </a:p>
        </p:txBody>
      </p:sp>
      <p:sp>
        <p:nvSpPr>
          <p:cNvPr id="498" name="PlaceHolder 3"/>
          <p:cNvSpPr>
            <a:spLocks noGrp="1"/>
          </p:cNvSpPr>
          <p:nvPr>
            <p:ph type="sldNum" idx="8"/>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3592004B-1E82-4F33-B44E-A79A5F2AE121}" type="slidenum">
              <a:rPr lang="en-GB" sz="1200" b="0" strike="noStrike" spc="-1">
                <a:solidFill>
                  <a:srgbClr val="000000"/>
                </a:solidFill>
                <a:latin typeface="Times New Roman"/>
              </a:rPr>
              <a:t>4</a:t>
            </a:fld>
            <a:endParaRPr lang="en-GB" sz="12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PlaceHolder 1"/>
          <p:cNvSpPr>
            <a:spLocks noGrp="1" noRot="1" noChangeAspect="1"/>
          </p:cNvSpPr>
          <p:nvPr>
            <p:ph type="sldImg"/>
          </p:nvPr>
        </p:nvSpPr>
        <p:spPr>
          <a:xfrm>
            <a:off x="685800" y="1143000"/>
            <a:ext cx="5486400" cy="3086100"/>
          </a:xfrm>
          <a:prstGeom prst="rect">
            <a:avLst/>
          </a:prstGeom>
          <a:ln w="0">
            <a:noFill/>
          </a:ln>
        </p:spPr>
      </p:sp>
      <p:sp>
        <p:nvSpPr>
          <p:cNvPr id="500"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GB" sz="2000" b="0" strike="noStrike" spc="-1">
                <a:solidFill>
                  <a:srgbClr val="000000"/>
                </a:solidFill>
                <a:latin typeface="Arial"/>
              </a:rPr>
              <a:t>This slide details some of the key findings and statements from the NCSCT Young people and stopping vaping briefing 2025</a:t>
            </a:r>
          </a:p>
        </p:txBody>
      </p:sp>
      <p:sp>
        <p:nvSpPr>
          <p:cNvPr id="501" name="PlaceHolder 3"/>
          <p:cNvSpPr>
            <a:spLocks noGrp="1"/>
          </p:cNvSpPr>
          <p:nvPr>
            <p:ph type="sldNum" idx="9"/>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06EC55F8-4100-4516-8A36-CA67ADF7C463}" type="slidenum">
              <a:rPr lang="en-GB" sz="1200" b="0" strike="noStrike" spc="-1">
                <a:solidFill>
                  <a:srgbClr val="000000"/>
                </a:solidFill>
                <a:latin typeface="Times New Roman"/>
              </a:rPr>
              <a:t>5</a:t>
            </a:fld>
            <a:endParaRPr lang="en-GB" sz="12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 name="PlaceHolder 1"/>
          <p:cNvSpPr>
            <a:spLocks noGrp="1" noRot="1" noChangeAspect="1"/>
          </p:cNvSpPr>
          <p:nvPr>
            <p:ph type="sldImg"/>
          </p:nvPr>
        </p:nvSpPr>
        <p:spPr>
          <a:xfrm>
            <a:off x="685800" y="1143000"/>
            <a:ext cx="5486400" cy="3086100"/>
          </a:xfrm>
          <a:prstGeom prst="rect">
            <a:avLst/>
          </a:prstGeom>
          <a:ln w="0">
            <a:noFill/>
          </a:ln>
        </p:spPr>
      </p:sp>
      <p:sp>
        <p:nvSpPr>
          <p:cNvPr id="503"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GB" sz="2000" b="0" strike="noStrike" spc="-1">
                <a:solidFill>
                  <a:srgbClr val="000000"/>
                </a:solidFill>
                <a:latin typeface="Arial"/>
              </a:rPr>
              <a:t>This slide details some of the key findings and statements from the NCSCT Young people and stopping vaping briefing 2025</a:t>
            </a:r>
          </a:p>
        </p:txBody>
      </p:sp>
      <p:sp>
        <p:nvSpPr>
          <p:cNvPr id="504" name="PlaceHolder 3"/>
          <p:cNvSpPr>
            <a:spLocks noGrp="1"/>
          </p:cNvSpPr>
          <p:nvPr>
            <p:ph type="sldNum" idx="10"/>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8FBA461D-1F3D-40DF-9218-00D9EF85CDC3}" type="slidenum">
              <a:rPr lang="en-GB" sz="1200" b="0" strike="noStrike" spc="-1">
                <a:solidFill>
                  <a:srgbClr val="000000"/>
                </a:solidFill>
                <a:latin typeface="Times New Roman"/>
              </a:rPr>
              <a:t>6</a:t>
            </a:fld>
            <a:endParaRPr lang="en-GB" sz="12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 name="PlaceHolder 1"/>
          <p:cNvSpPr>
            <a:spLocks noGrp="1" noRot="1" noChangeAspect="1"/>
          </p:cNvSpPr>
          <p:nvPr>
            <p:ph type="sldImg"/>
          </p:nvPr>
        </p:nvSpPr>
        <p:spPr>
          <a:xfrm>
            <a:off x="685800" y="1143000"/>
            <a:ext cx="5486400" cy="3086100"/>
          </a:xfrm>
          <a:prstGeom prst="rect">
            <a:avLst/>
          </a:prstGeom>
          <a:ln w="0">
            <a:noFill/>
          </a:ln>
        </p:spPr>
      </p:sp>
      <p:sp>
        <p:nvSpPr>
          <p:cNvPr id="506"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171360" indent="-171360">
              <a:lnSpc>
                <a:spcPct val="100000"/>
              </a:lnSpc>
              <a:buClr>
                <a:srgbClr val="000000"/>
              </a:buClr>
              <a:buFont typeface="Arial"/>
              <a:buChar char="•"/>
            </a:pPr>
            <a:r>
              <a:rPr lang="en-GB" sz="2000" b="0" strike="noStrike" spc="-1">
                <a:solidFill>
                  <a:srgbClr val="000000"/>
                </a:solidFill>
                <a:latin typeface="Arial"/>
              </a:rPr>
              <a:t>Everyone young person is unique - their reasons for vaping and stopping vaping will be personal to them</a:t>
            </a:r>
          </a:p>
          <a:p>
            <a:pPr marL="171360" indent="-171360">
              <a:lnSpc>
                <a:spcPct val="100000"/>
              </a:lnSpc>
              <a:buClr>
                <a:srgbClr val="000000"/>
              </a:buClr>
              <a:buFont typeface="Arial"/>
              <a:buChar char="•"/>
            </a:pPr>
            <a:r>
              <a:rPr lang="en-GB" sz="2000" b="0" strike="noStrike" spc="-1">
                <a:solidFill>
                  <a:srgbClr val="000000"/>
                </a:solidFill>
                <a:latin typeface="Arial"/>
              </a:rPr>
              <a:t>Each one should be treated with dignity, compassion and respect – it is their decision to vape and their decision to stop vaping</a:t>
            </a:r>
          </a:p>
          <a:p>
            <a:pPr marL="171360" indent="-171360">
              <a:lnSpc>
                <a:spcPct val="100000"/>
              </a:lnSpc>
              <a:buClr>
                <a:srgbClr val="000000"/>
              </a:buClr>
              <a:buFont typeface="Arial"/>
              <a:buChar char="•"/>
            </a:pPr>
            <a:r>
              <a:rPr lang="en-GB" sz="2000" b="0" strike="noStrike" spc="-1">
                <a:solidFill>
                  <a:srgbClr val="000000"/>
                </a:solidFill>
                <a:latin typeface="Arial"/>
              </a:rPr>
              <a:t>Support should be enabling, co-ordinated and personalised – bringing support tother with the young person at the centre</a:t>
            </a:r>
          </a:p>
          <a:p>
            <a:pPr marL="171360" indent="-171360">
              <a:lnSpc>
                <a:spcPct val="100000"/>
              </a:lnSpc>
              <a:buClr>
                <a:srgbClr val="000000"/>
              </a:buClr>
              <a:buFont typeface="Arial"/>
              <a:buChar char="•"/>
            </a:pPr>
            <a:r>
              <a:rPr lang="en-GB" sz="2000" b="0" strike="noStrike" spc="-1">
                <a:solidFill>
                  <a:srgbClr val="000000"/>
                </a:solidFill>
                <a:latin typeface="Arial"/>
              </a:rPr>
              <a:t>Need to meet young people where they are – this is their journey and we need to begin from their start point</a:t>
            </a:r>
          </a:p>
          <a:p>
            <a:pPr marL="171360" indent="-171360">
              <a:lnSpc>
                <a:spcPct val="100000"/>
              </a:lnSpc>
              <a:buClr>
                <a:srgbClr val="000000"/>
              </a:buClr>
              <a:buFont typeface="Arial"/>
              <a:buChar char="•"/>
            </a:pPr>
            <a:r>
              <a:rPr lang="en-GB" sz="2000" b="0" strike="noStrike" spc="-1">
                <a:solidFill>
                  <a:srgbClr val="000000"/>
                </a:solidFill>
                <a:latin typeface="Arial"/>
              </a:rPr>
              <a:t>Change has to make sense – it has to be their reasons for change and not ours</a:t>
            </a:r>
          </a:p>
          <a:p>
            <a:pPr marL="171360" indent="-171360">
              <a:lnSpc>
                <a:spcPct val="100000"/>
              </a:lnSpc>
              <a:buClr>
                <a:srgbClr val="000000"/>
              </a:buClr>
              <a:buFont typeface="Arial"/>
              <a:buChar char="•"/>
            </a:pPr>
            <a:r>
              <a:rPr lang="en-GB" sz="2000" b="0" strike="noStrike" spc="-1">
                <a:solidFill>
                  <a:srgbClr val="000000"/>
                </a:solidFill>
                <a:latin typeface="Arial"/>
              </a:rPr>
              <a:t>Telling doesn’t work – they have to have the option to chose their way forward</a:t>
            </a:r>
          </a:p>
          <a:p>
            <a:pPr indent="0">
              <a:lnSpc>
                <a:spcPct val="100000"/>
              </a:lnSpc>
              <a:buNone/>
            </a:pPr>
            <a:endParaRPr lang="en-GB" sz="2000" b="0" strike="noStrike" spc="-1">
              <a:solidFill>
                <a:srgbClr val="000000"/>
              </a:solidFill>
              <a:latin typeface="Arial"/>
            </a:endParaRPr>
          </a:p>
        </p:txBody>
      </p:sp>
      <p:sp>
        <p:nvSpPr>
          <p:cNvPr id="507" name="PlaceHolder 3"/>
          <p:cNvSpPr>
            <a:spLocks noGrp="1"/>
          </p:cNvSpPr>
          <p:nvPr>
            <p:ph type="sldNum" idx="11"/>
          </p:nvPr>
        </p:nvSpPr>
        <p:spPr>
          <a:xfrm>
            <a:off x="3884760" y="8685360"/>
            <a:ext cx="2971440" cy="458280"/>
          </a:xfrm>
          <a:prstGeom prst="rect">
            <a:avLst/>
          </a:prstGeom>
          <a:noFill/>
          <a:ln w="0">
            <a:noFill/>
          </a:ln>
        </p:spPr>
        <p:txBody>
          <a:bodyPr anchor="b">
            <a:noAutofit/>
          </a:bodyPr>
          <a:lstStyle>
            <a:lvl1pPr indent="0" algn="r">
              <a:lnSpc>
                <a:spcPct val="100000"/>
              </a:lnSpc>
              <a:buNone/>
              <a:defRPr lang="en-GB" sz="1200" b="0" strike="noStrike" spc="-1">
                <a:solidFill>
                  <a:srgbClr val="000000"/>
                </a:solidFill>
                <a:latin typeface="Times New Roman"/>
              </a:defRPr>
            </a:lvl1pPr>
          </a:lstStyle>
          <a:p>
            <a:pPr indent="0" algn="r">
              <a:lnSpc>
                <a:spcPct val="100000"/>
              </a:lnSpc>
              <a:buNone/>
            </a:pPr>
            <a:fld id="{6B3F9684-0D6E-4A30-9616-38F3CEECFD3F}" type="slidenum">
              <a:rPr lang="en-GB" sz="1200" b="0" strike="noStrike" spc="-1">
                <a:solidFill>
                  <a:srgbClr val="000000"/>
                </a:solidFill>
                <a:latin typeface="Times New Roman"/>
              </a:rPr>
              <a:t>8</a:t>
            </a:fld>
            <a:endParaRPr lang="en-GB" sz="1200" b="0" strike="noStrike" spc="-1">
              <a:solidFill>
                <a:srgbClr val="000000"/>
              </a:solidFill>
              <a:latin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 name="PlaceHolder 1"/>
          <p:cNvSpPr>
            <a:spLocks noGrp="1" noRot="1" noChangeAspect="1"/>
          </p:cNvSpPr>
          <p:nvPr>
            <p:ph type="sldImg"/>
          </p:nvPr>
        </p:nvSpPr>
        <p:spPr>
          <a:xfrm>
            <a:off x="685800" y="1143000"/>
            <a:ext cx="5486400" cy="3086100"/>
          </a:xfrm>
          <a:prstGeom prst="rect">
            <a:avLst/>
          </a:prstGeom>
          <a:ln w="0">
            <a:noFill/>
          </a:ln>
        </p:spPr>
      </p:sp>
      <p:sp>
        <p:nvSpPr>
          <p:cNvPr id="509"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628560" lvl="1" indent="-171360">
              <a:lnSpc>
                <a:spcPts val="2701"/>
              </a:lnSpc>
              <a:spcBef>
                <a:spcPts val="799"/>
              </a:spcBef>
              <a:spcAft>
                <a:spcPts val="799"/>
              </a:spcAft>
              <a:buClr>
                <a:srgbClr val="414141"/>
              </a:buClr>
              <a:buFont typeface="Arial"/>
              <a:buChar char="•"/>
            </a:pPr>
            <a:r>
              <a:rPr lang="en-GB" sz="2000" b="0" strike="noStrike" spc="-1">
                <a:solidFill>
                  <a:srgbClr val="414141"/>
                </a:solidFill>
                <a:latin typeface="Arial"/>
              </a:rPr>
              <a:t>Using young person-centred language – using words and topics they relate to </a:t>
            </a:r>
            <a:endParaRPr lang="en-GB" sz="2000" b="0" strike="noStrike" spc="-1">
              <a:solidFill>
                <a:srgbClr val="000000"/>
              </a:solidFill>
              <a:latin typeface="Arial"/>
            </a:endParaRPr>
          </a:p>
          <a:p>
            <a:pPr marL="628560" lvl="1" indent="-171360">
              <a:lnSpc>
                <a:spcPts val="2701"/>
              </a:lnSpc>
              <a:spcBef>
                <a:spcPts val="799"/>
              </a:spcBef>
              <a:spcAft>
                <a:spcPts val="799"/>
              </a:spcAft>
              <a:buClr>
                <a:srgbClr val="414141"/>
              </a:buClr>
              <a:buFont typeface="Arial"/>
              <a:buChar char="•"/>
            </a:pPr>
            <a:r>
              <a:rPr lang="en-GB" sz="2000" b="0" strike="noStrike" spc="-1">
                <a:solidFill>
                  <a:srgbClr val="414141"/>
                </a:solidFill>
                <a:latin typeface="Arial"/>
              </a:rPr>
              <a:t>Collaborating goal and target setting – working together to get a plan to achieve their aims</a:t>
            </a:r>
            <a:endParaRPr lang="en-GB" sz="2000" b="0" strike="noStrike" spc="-1">
              <a:solidFill>
                <a:srgbClr val="000000"/>
              </a:solidFill>
              <a:latin typeface="Arial"/>
            </a:endParaRPr>
          </a:p>
          <a:p>
            <a:pPr marL="628560" lvl="1" indent="-171360">
              <a:lnSpc>
                <a:spcPts val="2701"/>
              </a:lnSpc>
              <a:spcBef>
                <a:spcPts val="799"/>
              </a:spcBef>
              <a:spcAft>
                <a:spcPts val="799"/>
              </a:spcAft>
              <a:buClr>
                <a:srgbClr val="414141"/>
              </a:buClr>
              <a:buFont typeface="Arial"/>
              <a:buChar char="•"/>
            </a:pPr>
            <a:r>
              <a:rPr lang="en-GB" sz="2000" b="0" strike="noStrike" spc="-1">
                <a:solidFill>
                  <a:srgbClr val="414141"/>
                </a:solidFill>
                <a:latin typeface="Arial"/>
              </a:rPr>
              <a:t>Identifying and focussing on their strengths and attributes – what skills to they have that will help them to stop vaping</a:t>
            </a:r>
            <a:endParaRPr lang="en-GB" sz="2000" b="0" strike="noStrike" spc="-1">
              <a:solidFill>
                <a:srgbClr val="000000"/>
              </a:solidFill>
              <a:latin typeface="Arial"/>
            </a:endParaRPr>
          </a:p>
          <a:p>
            <a:pPr marL="628560" lvl="1" indent="-171360">
              <a:lnSpc>
                <a:spcPts val="2701"/>
              </a:lnSpc>
              <a:spcBef>
                <a:spcPts val="799"/>
              </a:spcBef>
              <a:spcAft>
                <a:spcPts val="799"/>
              </a:spcAft>
              <a:buClr>
                <a:srgbClr val="414141"/>
              </a:buClr>
              <a:buFont typeface="Arial"/>
              <a:buChar char="•"/>
            </a:pPr>
            <a:r>
              <a:rPr lang="en-GB" sz="2000" b="0" strike="noStrike" spc="-1">
                <a:solidFill>
                  <a:srgbClr val="414141"/>
                </a:solidFill>
                <a:latin typeface="Arial"/>
              </a:rPr>
              <a:t>Recognising, understanding and appreciating cultural / youth influences – what influences their decisions to change or stay vaping</a:t>
            </a:r>
            <a:endParaRPr lang="en-GB" sz="2000" b="0" strike="noStrike" spc="-1">
              <a:solidFill>
                <a:srgbClr val="000000"/>
              </a:solidFill>
              <a:latin typeface="Arial"/>
            </a:endParaRPr>
          </a:p>
          <a:p>
            <a:pPr marL="628560" lvl="1" indent="-171360">
              <a:lnSpc>
                <a:spcPts val="2701"/>
              </a:lnSpc>
              <a:spcBef>
                <a:spcPts val="799"/>
              </a:spcBef>
              <a:spcAft>
                <a:spcPts val="799"/>
              </a:spcAft>
              <a:buClr>
                <a:srgbClr val="414141"/>
              </a:buClr>
              <a:buFont typeface="Arial"/>
              <a:buChar char="•"/>
            </a:pPr>
            <a:r>
              <a:rPr lang="en-GB" sz="2000" b="0" strike="noStrike" spc="-1">
                <a:solidFill>
                  <a:srgbClr val="414141"/>
                </a:solidFill>
                <a:latin typeface="Arial"/>
              </a:rPr>
              <a:t>Investigating and prioritising relationships: who can be involved in support – friends, family, care teams, mentors etc.</a:t>
            </a:r>
            <a:endParaRPr lang="en-GB" sz="2000" b="0" strike="noStrike" spc="-1">
              <a:solidFill>
                <a:srgbClr val="000000"/>
              </a:solidFill>
              <a:latin typeface="Arial"/>
            </a:endParaRPr>
          </a:p>
          <a:p>
            <a:pPr marL="628560" lvl="1" indent="-171360">
              <a:lnSpc>
                <a:spcPts val="2701"/>
              </a:lnSpc>
              <a:spcBef>
                <a:spcPts val="799"/>
              </a:spcBef>
              <a:spcAft>
                <a:spcPts val="799"/>
              </a:spcAft>
              <a:buClr>
                <a:srgbClr val="414141"/>
              </a:buClr>
              <a:buFont typeface="Arial"/>
              <a:buChar char="•"/>
            </a:pPr>
            <a:r>
              <a:rPr lang="en-GB" sz="2000" b="0" strike="noStrike" spc="-1">
                <a:solidFill>
                  <a:srgbClr val="414141"/>
                </a:solidFill>
                <a:latin typeface="Arial"/>
              </a:rPr>
              <a:t>Offering options and choices – give options and choices as a menu rather than dictating actions – leave the power of choice to them</a:t>
            </a:r>
            <a:endParaRPr lang="en-GB" sz="2000" b="0" strike="noStrike" spc="-1">
              <a:solidFill>
                <a:srgbClr val="000000"/>
              </a:solidFill>
              <a:latin typeface="Arial"/>
            </a:endParaRPr>
          </a:p>
          <a:p>
            <a:pPr marL="628560" lvl="1" indent="-171360">
              <a:lnSpc>
                <a:spcPts val="2701"/>
              </a:lnSpc>
              <a:spcBef>
                <a:spcPts val="799"/>
              </a:spcBef>
              <a:spcAft>
                <a:spcPts val="799"/>
              </a:spcAft>
              <a:buClr>
                <a:srgbClr val="414141"/>
              </a:buClr>
              <a:buFont typeface="Arial"/>
              <a:buChar char="•"/>
            </a:pPr>
            <a:r>
              <a:rPr lang="en-GB" sz="2000" b="0" strike="noStrike" spc="-1">
                <a:solidFill>
                  <a:srgbClr val="414141"/>
                </a:solidFill>
                <a:latin typeface="Arial"/>
              </a:rPr>
              <a:t>Adjusting and tailoring communication styles and methods to suit their needs and preferences – look at the methods that they will respond to</a:t>
            </a:r>
            <a:endParaRPr lang="en-GB" sz="2000" b="0" strike="noStrike" spc="-1">
              <a:solidFill>
                <a:srgbClr val="000000"/>
              </a:solidFill>
              <a:latin typeface="Arial"/>
            </a:endParaRPr>
          </a:p>
          <a:p>
            <a:pPr indent="0">
              <a:lnSpc>
                <a:spcPct val="100000"/>
              </a:lnSpc>
              <a:buNone/>
            </a:pPr>
            <a:endParaRPr lang="en-GB" sz="2000" b="0" strike="noStrike" spc="-1">
              <a:solidFill>
                <a:srgbClr val="000000"/>
              </a:solidFill>
              <a:latin typeface="Arial"/>
            </a:endParaRPr>
          </a:p>
        </p:txBody>
      </p:sp>
      <p:sp>
        <p:nvSpPr>
          <p:cNvPr id="510" name="PlaceHolder 3"/>
          <p:cNvSpPr>
            <a:spLocks noGrp="1"/>
          </p:cNvSpPr>
          <p:nvPr>
            <p:ph type="sldNum" idx="12"/>
          </p:nvPr>
        </p:nvSpPr>
        <p:spPr>
          <a:xfrm>
            <a:off x="3884760" y="8685360"/>
            <a:ext cx="2971440" cy="458280"/>
          </a:xfrm>
          <a:prstGeom prst="rect">
            <a:avLst/>
          </a:prstGeom>
          <a:noFill/>
          <a:ln w="0">
            <a:noFill/>
          </a:ln>
        </p:spPr>
        <p:txBody>
          <a:bodyPr anchor="b">
            <a:noAutofit/>
          </a:bodyPr>
          <a:lstStyle>
            <a:lvl1pPr indent="0" algn="r">
              <a:lnSpc>
                <a:spcPct val="100000"/>
              </a:lnSpc>
              <a:buNone/>
              <a:defRPr lang="en-US" sz="1200" b="0" strike="noStrike" spc="-1">
                <a:solidFill>
                  <a:srgbClr val="000000"/>
                </a:solidFill>
                <a:latin typeface="Times New Roman"/>
              </a:defRPr>
            </a:lvl1pPr>
          </a:lstStyle>
          <a:p>
            <a:pPr indent="0" algn="r">
              <a:lnSpc>
                <a:spcPct val="100000"/>
              </a:lnSpc>
              <a:buNone/>
            </a:pPr>
            <a:fld id="{F5BECAC1-4F28-4B13-AC61-4857291A472E}" type="slidenum">
              <a:rPr lang="en-US" sz="1200" b="0" strike="noStrike" spc="-1">
                <a:solidFill>
                  <a:srgbClr val="000000"/>
                </a:solidFill>
                <a:latin typeface="Times New Roman"/>
              </a:rPr>
              <a:t>9</a:t>
            </a:fld>
            <a:endParaRPr lang="en-GB" sz="1200" b="0" strike="noStrike" spc="-1">
              <a:solidFill>
                <a:srgbClr val="000000"/>
              </a:solidFill>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PlaceHolder 1"/>
          <p:cNvSpPr>
            <a:spLocks noGrp="1" noRot="1" noChangeAspect="1"/>
          </p:cNvSpPr>
          <p:nvPr>
            <p:ph type="sldImg"/>
          </p:nvPr>
        </p:nvSpPr>
        <p:spPr>
          <a:xfrm>
            <a:off x="685800" y="1143000"/>
            <a:ext cx="5486400" cy="3086100"/>
          </a:xfrm>
          <a:prstGeom prst="rect">
            <a:avLst/>
          </a:prstGeom>
          <a:ln w="0">
            <a:noFill/>
          </a:ln>
        </p:spPr>
      </p:sp>
      <p:sp>
        <p:nvSpPr>
          <p:cNvPr id="512"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0">
              <a:lnSpc>
                <a:spcPct val="100000"/>
              </a:lnSpc>
              <a:buNone/>
            </a:pPr>
            <a:r>
              <a:rPr lang="en-US" sz="2000" b="0" strike="noStrike" spc="-1">
                <a:solidFill>
                  <a:srgbClr val="000000"/>
                </a:solidFill>
                <a:latin typeface="Calibri"/>
                <a:ea typeface="Calibri"/>
              </a:rPr>
              <a:t>Let's think back to what we said about providing a young person-centred approach.  What are the things we need to consider to deliver this to young people.</a:t>
            </a:r>
            <a:endParaRPr lang="en-GB" sz="2000" b="0" strike="noStrike" spc="-1">
              <a:solidFill>
                <a:srgbClr val="000000"/>
              </a:solidFill>
              <a:latin typeface="Arial"/>
            </a:endParaRPr>
          </a:p>
          <a:p>
            <a:pPr marL="216000" indent="0">
              <a:lnSpc>
                <a:spcPct val="100000"/>
              </a:lnSpc>
              <a:buNone/>
            </a:pPr>
            <a:r>
              <a:rPr lang="en-US" sz="2000" b="1" strike="noStrike" spc="-1">
                <a:solidFill>
                  <a:srgbClr val="000000"/>
                </a:solidFill>
                <a:latin typeface="Calibri"/>
                <a:ea typeface="Calibri"/>
              </a:rPr>
              <a:t>And to apply these we need the following considerations in the stop vaping support we offer</a:t>
            </a:r>
            <a:endParaRPr lang="en-GB" sz="2000" b="0" strike="noStrike" spc="-1">
              <a:solidFill>
                <a:srgbClr val="000000"/>
              </a:solidFill>
              <a:latin typeface="Arial"/>
            </a:endParaRPr>
          </a:p>
          <a:p>
            <a:pPr marL="216000" indent="0">
              <a:lnSpc>
                <a:spcPct val="100000"/>
              </a:lnSpc>
              <a:buNone/>
            </a:pPr>
            <a:r>
              <a:rPr lang="en-GB" sz="2000" b="1" strike="noStrike" spc="-1">
                <a:solidFill>
                  <a:srgbClr val="414141"/>
                </a:solidFill>
                <a:latin typeface="Calibri"/>
                <a:ea typeface="Calibri"/>
              </a:rPr>
              <a:t>understanding an individual’s:</a:t>
            </a:r>
            <a:endParaRPr lang="en-GB" sz="2000" b="0" strike="noStrike" spc="-1">
              <a:solidFill>
                <a:srgbClr val="000000"/>
              </a:solidFill>
              <a:latin typeface="Arial"/>
            </a:endParaRPr>
          </a:p>
          <a:p>
            <a:pPr marL="628560" lvl="1" indent="-171360">
              <a:lnSpc>
                <a:spcPts val="2701"/>
              </a:lnSpc>
              <a:spcBef>
                <a:spcPts val="1199"/>
              </a:spcBef>
              <a:spcAft>
                <a:spcPts val="1199"/>
              </a:spcAft>
              <a:buClr>
                <a:srgbClr val="414141"/>
              </a:buClr>
              <a:buFont typeface="Arial"/>
              <a:buChar char="•"/>
            </a:pPr>
            <a:r>
              <a:rPr lang="en-GB" sz="2000" b="0" strike="noStrike" spc="-1">
                <a:solidFill>
                  <a:srgbClr val="414141"/>
                </a:solidFill>
                <a:latin typeface="Calibri"/>
                <a:ea typeface="Calibri"/>
              </a:rPr>
              <a:t>needs (goals, motivators, drivers) – why do they vape, what other needs to they have, what gap does vaping fill, do they smoke, are they vaping in order to stop smoking?</a:t>
            </a:r>
            <a:endParaRPr lang="en-GB" sz="2000" b="0" strike="noStrike" spc="-1">
              <a:solidFill>
                <a:srgbClr val="000000"/>
              </a:solidFill>
              <a:latin typeface="Arial"/>
            </a:endParaRPr>
          </a:p>
          <a:p>
            <a:pPr marL="628560" lvl="1" indent="-171360">
              <a:lnSpc>
                <a:spcPts val="2701"/>
              </a:lnSpc>
              <a:spcBef>
                <a:spcPts val="1199"/>
              </a:spcBef>
              <a:spcAft>
                <a:spcPts val="1199"/>
              </a:spcAft>
              <a:buClr>
                <a:srgbClr val="414141"/>
              </a:buClr>
              <a:buFont typeface="Arial"/>
              <a:buChar char="•"/>
            </a:pPr>
            <a:r>
              <a:rPr lang="en-GB" sz="2000" b="0" strike="noStrike" spc="-1">
                <a:solidFill>
                  <a:srgbClr val="414141"/>
                </a:solidFill>
                <a:latin typeface="Calibri"/>
                <a:ea typeface="Calibri"/>
              </a:rPr>
              <a:t>requirements (reasonable and actionable steps and changes that align to their needs) – investigate any specific things can will make it easier for them to engage in the conversation and make a change</a:t>
            </a:r>
            <a:endParaRPr lang="en-GB" sz="2000" b="0" strike="noStrike" spc="-1">
              <a:solidFill>
                <a:srgbClr val="000000"/>
              </a:solidFill>
              <a:latin typeface="Arial"/>
            </a:endParaRPr>
          </a:p>
          <a:p>
            <a:pPr marL="628560" lvl="1" indent="-171360">
              <a:lnSpc>
                <a:spcPts val="2701"/>
              </a:lnSpc>
              <a:spcBef>
                <a:spcPts val="1199"/>
              </a:spcBef>
              <a:spcAft>
                <a:spcPts val="1199"/>
              </a:spcAft>
              <a:buClr>
                <a:srgbClr val="414141"/>
              </a:buClr>
              <a:buFont typeface="Arial"/>
              <a:buChar char="•"/>
            </a:pPr>
            <a:r>
              <a:rPr lang="en-GB" sz="2000" b="0" strike="noStrike" spc="-1">
                <a:solidFill>
                  <a:srgbClr val="414141"/>
                </a:solidFill>
                <a:latin typeface="Calibri"/>
                <a:ea typeface="Calibri"/>
              </a:rPr>
              <a:t>circumstances (limitations, restrictions, access issues, influencers and supporters) - what is specifically enabling and preventing change </a:t>
            </a:r>
            <a:endParaRPr lang="en-GB" sz="2000" b="0" strike="noStrike" spc="-1">
              <a:solidFill>
                <a:srgbClr val="000000"/>
              </a:solidFill>
              <a:latin typeface="Arial"/>
            </a:endParaRPr>
          </a:p>
          <a:p>
            <a:pPr marL="628560" lvl="1" indent="-171360">
              <a:lnSpc>
                <a:spcPts val="2701"/>
              </a:lnSpc>
              <a:spcBef>
                <a:spcPts val="1199"/>
              </a:spcBef>
              <a:spcAft>
                <a:spcPts val="1199"/>
              </a:spcAft>
              <a:buClr>
                <a:srgbClr val="414141"/>
              </a:buClr>
              <a:buFont typeface="Arial"/>
              <a:buChar char="•"/>
            </a:pPr>
            <a:r>
              <a:rPr lang="en-GB" sz="2000" b="0" strike="noStrike" spc="-1">
                <a:solidFill>
                  <a:srgbClr val="414141"/>
                </a:solidFill>
                <a:latin typeface="Calibri"/>
                <a:ea typeface="Calibri"/>
              </a:rPr>
              <a:t>preferences (communication options, timing, pace, location, one to one, groups etc.) - how do they want to give and receive information and support</a:t>
            </a:r>
            <a:endParaRPr lang="en-GB" sz="2000" b="0" strike="noStrike" spc="-1">
              <a:solidFill>
                <a:srgbClr val="000000"/>
              </a:solidFill>
              <a:latin typeface="Arial"/>
            </a:endParaRPr>
          </a:p>
          <a:p>
            <a:pPr indent="0">
              <a:lnSpc>
                <a:spcPct val="100000"/>
              </a:lnSpc>
              <a:buNone/>
            </a:pPr>
            <a:endParaRPr lang="en-GB" sz="2000" b="0" strike="noStrike" spc="-1">
              <a:solidFill>
                <a:srgbClr val="000000"/>
              </a:solidFill>
              <a:latin typeface="Arial"/>
            </a:endParaRPr>
          </a:p>
          <a:p>
            <a:pPr indent="0">
              <a:lnSpc>
                <a:spcPct val="100000"/>
              </a:lnSpc>
              <a:buNone/>
            </a:pPr>
            <a:endParaRPr lang="en-GB" sz="2000" b="0" strike="noStrike" spc="-1">
              <a:solidFill>
                <a:srgbClr val="000000"/>
              </a:solidFill>
              <a:latin typeface="Arial"/>
            </a:endParaRPr>
          </a:p>
          <a:p>
            <a:pPr indent="0">
              <a:lnSpc>
                <a:spcPct val="100000"/>
              </a:lnSpc>
              <a:buNone/>
            </a:pPr>
            <a:endParaRPr lang="en-GB" sz="2000" b="0" strike="noStrike" spc="-1">
              <a:solidFill>
                <a:srgbClr val="000000"/>
              </a:solidFill>
              <a:latin typeface="Arial"/>
            </a:endParaRPr>
          </a:p>
          <a:p>
            <a:pPr indent="0">
              <a:lnSpc>
                <a:spcPct val="100000"/>
              </a:lnSpc>
              <a:buNone/>
            </a:pPr>
            <a:endParaRPr lang="en-GB" sz="2000" b="0" strike="noStrike" spc="-1">
              <a:solidFill>
                <a:srgbClr val="000000"/>
              </a:solidFill>
              <a:latin typeface="Arial"/>
            </a:endParaRPr>
          </a:p>
          <a:p>
            <a:pPr indent="0">
              <a:lnSpc>
                <a:spcPct val="100000"/>
              </a:lnSpc>
              <a:buNone/>
            </a:pPr>
            <a:endParaRPr lang="en-GB" sz="2000" b="0" strike="noStrike" spc="-1">
              <a:solidFill>
                <a:srgbClr val="000000"/>
              </a:solidFill>
              <a:latin typeface="Arial"/>
            </a:endParaRPr>
          </a:p>
        </p:txBody>
      </p:sp>
      <p:sp>
        <p:nvSpPr>
          <p:cNvPr id="513" name="PlaceHolder 3"/>
          <p:cNvSpPr>
            <a:spLocks noGrp="1"/>
          </p:cNvSpPr>
          <p:nvPr>
            <p:ph type="sldNum" idx="13"/>
          </p:nvPr>
        </p:nvSpPr>
        <p:spPr>
          <a:xfrm>
            <a:off x="3884760" y="8685360"/>
            <a:ext cx="2971440" cy="458280"/>
          </a:xfrm>
          <a:prstGeom prst="rect">
            <a:avLst/>
          </a:prstGeom>
          <a:noFill/>
          <a:ln w="0">
            <a:noFill/>
          </a:ln>
        </p:spPr>
        <p:txBody>
          <a:bodyPr anchor="b">
            <a:noAutofit/>
          </a:bodyPr>
          <a:lstStyle>
            <a:lvl1pPr indent="0" algn="r">
              <a:lnSpc>
                <a:spcPct val="100000"/>
              </a:lnSpc>
              <a:buNone/>
              <a:defRPr lang="en-US" sz="1200" b="0" strike="noStrike" spc="-1">
                <a:solidFill>
                  <a:srgbClr val="000000"/>
                </a:solidFill>
                <a:latin typeface="Times New Roman"/>
              </a:defRPr>
            </a:lvl1pPr>
          </a:lstStyle>
          <a:p>
            <a:pPr indent="0" algn="r">
              <a:lnSpc>
                <a:spcPct val="100000"/>
              </a:lnSpc>
              <a:buNone/>
            </a:pPr>
            <a:fld id="{1ECF7A37-296C-465B-88CE-07E1E35DF9B5}" type="slidenum">
              <a:rPr lang="en-US" sz="1200" b="0" strike="noStrike" spc="-1">
                <a:solidFill>
                  <a:srgbClr val="000000"/>
                </a:solidFill>
                <a:latin typeface="Times New Roman"/>
              </a:rPr>
              <a:t>10</a:t>
            </a:fld>
            <a:endParaRPr lang="en-GB" sz="1200" b="0" strike="noStrike"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33"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4"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36"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7"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8"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9"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41"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42"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43"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44"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45"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46"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51"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53"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5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5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8"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6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6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6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2"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64"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6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66"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68"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69"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70"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72"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73"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7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7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7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78"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80"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81"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82"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83"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84"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85"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91"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93"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9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9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4"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8"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0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0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0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0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04"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0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06"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0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08"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09"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10"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12"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13"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1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1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1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1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18"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20"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21"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22"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23"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24"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25"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3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31"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33"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6"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7"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3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3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3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8"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3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4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4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4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4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44"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4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46"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4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48"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49"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50"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5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52"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53"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5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5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5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5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58"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5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60"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61"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62"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63"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64"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65"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7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71"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7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73"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7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7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7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7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78"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7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8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8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8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84"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8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86"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8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88"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89"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90"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9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92"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93"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9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19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9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9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198"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9"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9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00"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01"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02"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03"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04"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05"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1"/>
          </p:nvPr>
        </p:nvSpPr>
        <p:spPr/>
        <p:txBody>
          <a:bodyPr/>
          <a:lstStyle/>
          <a:p>
            <a:r>
              <a:t>Footer</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1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11"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
        <p:nvSpPr>
          <p:cNvPr id="4" name="PlaceHolder 3"/>
          <p:cNvSpPr>
            <a:spLocks noGrp="1"/>
          </p:cNvSpPr>
          <p:nvPr>
            <p:ph type="ftr" idx="1"/>
          </p:nvPr>
        </p:nvSpPr>
        <p:spPr/>
        <p:txBody>
          <a:bodyPr/>
          <a:lstStyle/>
          <a:p>
            <a:r>
              <a:t>Footer</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1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13"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4" name="PlaceHolder 3"/>
          <p:cNvSpPr>
            <a:spLocks noGrp="1"/>
          </p:cNvSpPr>
          <p:nvPr>
            <p:ph type="ftr" idx="1"/>
          </p:nvPr>
        </p:nvSpPr>
        <p:spPr/>
        <p:txBody>
          <a:bodyPr/>
          <a:lstStyle/>
          <a:p>
            <a:r>
              <a:t>Footer</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1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1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1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5" name="PlaceHolder 4"/>
          <p:cNvSpPr>
            <a:spLocks noGrp="1"/>
          </p:cNvSpPr>
          <p:nvPr>
            <p:ph type="ftr" idx="1"/>
          </p:nvPr>
        </p:nvSpPr>
        <p:spPr/>
        <p:txBody>
          <a:bodyPr/>
          <a:lstStyle/>
          <a:p>
            <a:r>
              <a:t>Footer</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1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3" name="PlaceHolder 2"/>
          <p:cNvSpPr>
            <a:spLocks noGrp="1"/>
          </p:cNvSpPr>
          <p:nvPr>
            <p:ph type="ftr" idx="1"/>
          </p:nvPr>
        </p:nvSpPr>
        <p:spPr/>
        <p:txBody>
          <a:bodyPr/>
          <a:lstStyle/>
          <a:p>
            <a:r>
              <a:t>Footer</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18"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
        <p:nvSpPr>
          <p:cNvPr id="3" name="PlaceHolder 2"/>
          <p:cNvSpPr>
            <a:spLocks noGrp="1"/>
          </p:cNvSpPr>
          <p:nvPr>
            <p:ph type="ftr" idx="1"/>
          </p:nvPr>
        </p:nvSpPr>
        <p:spPr/>
        <p:txBody>
          <a:bodyPr/>
          <a:lstStyle/>
          <a:p>
            <a:r>
              <a:t>Footer</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1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2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2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2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6" name="PlaceHolder 5"/>
          <p:cNvSpPr>
            <a:spLocks noGrp="1"/>
          </p:cNvSpPr>
          <p:nvPr>
            <p:ph type="ftr" idx="1"/>
          </p:nvPr>
        </p:nvSpPr>
        <p:spPr/>
        <p:txBody>
          <a:bodyPr/>
          <a:lstStyle/>
          <a:p>
            <a:r>
              <a:t>Footer</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2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24"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2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26"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6" name="PlaceHolder 5"/>
          <p:cNvSpPr>
            <a:spLocks noGrp="1"/>
          </p:cNvSpPr>
          <p:nvPr>
            <p:ph type="ftr" idx="1"/>
          </p:nvPr>
        </p:nvSpPr>
        <p:spPr/>
        <p:txBody>
          <a:bodyPr/>
          <a:lstStyle/>
          <a:p>
            <a:r>
              <a:t>Footer</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28"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29"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30"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6" name="PlaceHolder 5"/>
          <p:cNvSpPr>
            <a:spLocks noGrp="1"/>
          </p:cNvSpPr>
          <p:nvPr>
            <p:ph type="ftr" idx="1"/>
          </p:nvPr>
        </p:nvSpPr>
        <p:spPr/>
        <p:txBody>
          <a:bodyPr/>
          <a:lstStyle/>
          <a:p>
            <a:r>
              <a:t>Footer</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1"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2"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3"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32"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33"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5" name="PlaceHolder 4"/>
          <p:cNvSpPr>
            <a:spLocks noGrp="1"/>
          </p:cNvSpPr>
          <p:nvPr>
            <p:ph type="ftr" idx="1"/>
          </p:nvPr>
        </p:nvSpPr>
        <p:spPr/>
        <p:txBody>
          <a:bodyPr/>
          <a:lstStyle/>
          <a:p>
            <a:r>
              <a:t>Footer</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3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3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3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3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38"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7" name="PlaceHolder 6"/>
          <p:cNvSpPr>
            <a:spLocks noGrp="1"/>
          </p:cNvSpPr>
          <p:nvPr>
            <p:ph type="ftr" idx="1"/>
          </p:nvPr>
        </p:nvSpPr>
        <p:spPr/>
        <p:txBody>
          <a:bodyPr/>
          <a:lstStyle/>
          <a:p>
            <a:r>
              <a:t>Footer</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3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40"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41"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42"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43"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44"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45"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9" name="PlaceHolder 8"/>
          <p:cNvSpPr>
            <a:spLocks noGrp="1"/>
          </p:cNvSpPr>
          <p:nvPr>
            <p:ph type="ftr" idx="1"/>
          </p:nvPr>
        </p:nvSpPr>
        <p:spPr/>
        <p:txBody>
          <a:bodyPr/>
          <a:lstStyle/>
          <a:p>
            <a:r>
              <a:t>Footer</a:t>
            </a: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5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51"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5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53"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5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5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5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5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58"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5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6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6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6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7"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6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64"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6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66"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6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68"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69"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70"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7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72"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73"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7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7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7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7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78"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7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80"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81"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82"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83"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84"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285"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9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98"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9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300"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30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302"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03"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29"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0"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1"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05"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0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307"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08"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09"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1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311"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12"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13"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1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31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1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17"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1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319"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20"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2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322"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23"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24"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25"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2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414141"/>
              </a:solidFill>
              <a:latin typeface="Century Gothic"/>
            </a:endParaRPr>
          </a:p>
        </p:txBody>
      </p:sp>
      <p:sp>
        <p:nvSpPr>
          <p:cNvPr id="327"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28"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29"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30"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31"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
        <p:nvSpPr>
          <p:cNvPr id="332"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lnSpc>
                <a:spcPts val="2701"/>
              </a:lnSpc>
              <a:spcBef>
                <a:spcPts val="1417"/>
              </a:spcBef>
              <a:buNone/>
            </a:pPr>
            <a:endParaRPr lang="en-US" sz="1900" b="0" strike="noStrike" spc="-1">
              <a:solidFill>
                <a:srgbClr val="414141"/>
              </a:solidFill>
              <a:latin typeface="Century Gothic"/>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microsoft.com/office/2007/relationships/hdphoto" Target="../media/hdphoto1.wdp"/><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theme" Target="../theme/theme7.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8.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 name="TextBox 3"/>
          <p:cNvSpPr/>
          <p:nvPr/>
        </p:nvSpPr>
        <p:spPr>
          <a:xfrm rot="16200000">
            <a:off x="-3070080" y="3070800"/>
            <a:ext cx="6857640" cy="716760"/>
          </a:xfrm>
          <a:prstGeom prst="rect">
            <a:avLst/>
          </a:prstGeom>
          <a:gradFill rotWithShape="0">
            <a:gsLst>
              <a:gs pos="0">
                <a:srgbClr val="26C7FF"/>
              </a:gs>
              <a:gs pos="100000">
                <a:srgbClr val="0097CC"/>
              </a:gs>
            </a:gsLst>
            <a:path path="circle">
              <a:fillToRect l="50000" t="50000" r="50000" b="50000"/>
            </a:path>
          </a:gradFill>
          <a:ln w="0">
            <a:noFill/>
          </a:ln>
          <a:effectLst>
            <a:outerShdw blurRad="380880" sx="105000" sy="105000" algn="ctr" rotWithShape="0">
              <a:schemeClr val="tx1">
                <a:alpha val="25000"/>
              </a:schemeClr>
            </a:outerShdw>
          </a:effectLst>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800" b="0" strike="noStrike" spc="-1">
                <a:solidFill>
                  <a:srgbClr val="FFFFFF"/>
                </a:solidFill>
                <a:latin typeface="Century Gothic"/>
              </a:rPr>
              <a:t>Tobacco Leads Training</a:t>
            </a:r>
            <a:endParaRPr lang="en-GB" sz="1800" b="0" strike="noStrike" spc="-1">
              <a:solidFill>
                <a:srgbClr val="000000"/>
              </a:solidFill>
              <a:latin typeface="Arial"/>
            </a:endParaRPr>
          </a:p>
        </p:txBody>
      </p:sp>
      <p:sp>
        <p:nvSpPr>
          <p:cNvPr id="12" name="Rectangle 3"/>
          <p:cNvSpPr/>
          <p:nvPr/>
        </p:nvSpPr>
        <p:spPr>
          <a:xfrm>
            <a:off x="0" y="0"/>
            <a:ext cx="12191760" cy="6857640"/>
          </a:xfrm>
          <a:prstGeom prst="rect">
            <a:avLst/>
          </a:prstGeom>
          <a:gradFill rotWithShape="0">
            <a:gsLst>
              <a:gs pos="0">
                <a:srgbClr val="99E5FF"/>
              </a:gs>
              <a:gs pos="100000">
                <a:srgbClr val="0084B3"/>
              </a:gs>
            </a:gsLst>
            <a:path path="circle">
              <a:fillToRect l="50000" t="100000" r="50000"/>
            </a:path>
          </a:gra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entury Gothic"/>
            </a:endParaRPr>
          </a:p>
        </p:txBody>
      </p:sp>
      <p:sp>
        <p:nvSpPr>
          <p:cNvPr id="2" name="PlaceHolder 1"/>
          <p:cNvSpPr>
            <a:spLocks noGrp="1"/>
          </p:cNvSpPr>
          <p:nvPr>
            <p:ph type="title"/>
          </p:nvPr>
        </p:nvSpPr>
        <p:spPr>
          <a:xfrm>
            <a:off x="1137960" y="1080720"/>
            <a:ext cx="10213920" cy="2302560"/>
          </a:xfrm>
          <a:prstGeom prst="rect">
            <a:avLst/>
          </a:prstGeom>
          <a:noFill/>
          <a:ln w="0">
            <a:noFill/>
          </a:ln>
        </p:spPr>
        <p:txBody>
          <a:bodyPr anchor="t">
            <a:normAutofit/>
          </a:bodyPr>
          <a:lstStyle/>
          <a:p>
            <a:pPr indent="0">
              <a:buNone/>
            </a:pPr>
            <a:r>
              <a:rPr lang="en-US" sz="5000" b="0" strike="noStrike" spc="-1">
                <a:solidFill>
                  <a:srgbClr val="414141"/>
                </a:solidFill>
                <a:latin typeface="Century Gothic"/>
              </a:rPr>
              <a:t>Click to edit the title text format</a:t>
            </a:r>
          </a:p>
        </p:txBody>
      </p:sp>
      <p:grpSp>
        <p:nvGrpSpPr>
          <p:cNvPr id="3" name="Group 50"/>
          <p:cNvGrpSpPr/>
          <p:nvPr/>
        </p:nvGrpSpPr>
        <p:grpSpPr>
          <a:xfrm>
            <a:off x="1225080" y="5525280"/>
            <a:ext cx="1648800" cy="364680"/>
            <a:chOff x="1225080" y="5525280"/>
            <a:chExt cx="1648800" cy="364680"/>
          </a:xfrm>
        </p:grpSpPr>
        <p:sp>
          <p:nvSpPr>
            <p:cNvPr id="4" name="Freeform 51"/>
            <p:cNvSpPr/>
            <p:nvPr/>
          </p:nvSpPr>
          <p:spPr>
            <a:xfrm>
              <a:off x="1225080" y="5531400"/>
              <a:ext cx="402840" cy="352080"/>
            </a:xfrm>
            <a:custGeom>
              <a:avLst/>
              <a:gdLst>
                <a:gd name="textAreaLeft" fmla="*/ 0 w 402840"/>
                <a:gd name="textAreaRight" fmla="*/ 403200 w 402840"/>
                <a:gd name="textAreaTop" fmla="*/ 0 h 352080"/>
                <a:gd name="textAreaBottom" fmla="*/ 352440 h 352080"/>
              </a:gdLst>
              <a:ahLst/>
              <a:cxnLst/>
              <a:rect l="textAreaLeft" t="textAreaTop" r="textAreaRight" b="textAreaBottom"/>
              <a:pathLst>
                <a:path w="187619" h="164115">
                  <a:moveTo>
                    <a:pt x="0" y="164116"/>
                  </a:moveTo>
                  <a:lnTo>
                    <a:pt x="41187" y="164116"/>
                  </a:lnTo>
                  <a:lnTo>
                    <a:pt x="63963" y="50578"/>
                  </a:lnTo>
                  <a:lnTo>
                    <a:pt x="64343" y="50578"/>
                  </a:lnTo>
                  <a:lnTo>
                    <a:pt x="98602" y="164116"/>
                  </a:lnTo>
                  <a:lnTo>
                    <a:pt x="152886" y="164116"/>
                  </a:lnTo>
                  <a:lnTo>
                    <a:pt x="187619" y="0"/>
                  </a:lnTo>
                  <a:lnTo>
                    <a:pt x="146338" y="0"/>
                  </a:lnTo>
                  <a:lnTo>
                    <a:pt x="123466" y="113729"/>
                  </a:lnTo>
                  <a:lnTo>
                    <a:pt x="122992" y="113729"/>
                  </a:lnTo>
                  <a:lnTo>
                    <a:pt x="89492" y="0"/>
                  </a:lnTo>
                  <a:lnTo>
                    <a:pt x="34924" y="0"/>
                  </a:lnTo>
                  <a:lnTo>
                    <a:pt x="0" y="164116"/>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ndParaRPr>
            </a:p>
          </p:txBody>
        </p:sp>
        <p:sp>
          <p:nvSpPr>
            <p:cNvPr id="5" name="Freeform 52"/>
            <p:cNvSpPr/>
            <p:nvPr/>
          </p:nvSpPr>
          <p:spPr>
            <a:xfrm>
              <a:off x="1627560" y="5525640"/>
              <a:ext cx="338040" cy="364320"/>
            </a:xfrm>
            <a:custGeom>
              <a:avLst/>
              <a:gdLst>
                <a:gd name="textAreaLeft" fmla="*/ 0 w 338040"/>
                <a:gd name="textAreaRight" fmla="*/ 338400 w 338040"/>
                <a:gd name="textAreaTop" fmla="*/ 0 h 364320"/>
                <a:gd name="textAreaBottom" fmla="*/ 364680 h 364320"/>
              </a:gdLst>
              <a:ahLst/>
              <a:cxnLst/>
              <a:rect l="textAreaLeft" t="textAreaTop" r="textAreaRight" b="textAreaBottom"/>
              <a:pathLst>
                <a:path w="157535" h="169735">
                  <a:moveTo>
                    <a:pt x="157441" y="8668"/>
                  </a:moveTo>
                  <a:cubicBezTo>
                    <a:pt x="148520" y="5334"/>
                    <a:pt x="130964" y="0"/>
                    <a:pt x="99551" y="0"/>
                  </a:cubicBezTo>
                  <a:cubicBezTo>
                    <a:pt x="38150" y="0"/>
                    <a:pt x="0" y="38767"/>
                    <a:pt x="0" y="93345"/>
                  </a:cubicBezTo>
                  <a:cubicBezTo>
                    <a:pt x="0" y="138494"/>
                    <a:pt x="30179" y="169736"/>
                    <a:pt x="82944" y="169736"/>
                  </a:cubicBezTo>
                  <a:cubicBezTo>
                    <a:pt x="97653" y="169736"/>
                    <a:pt x="115969" y="166973"/>
                    <a:pt x="126503" y="163354"/>
                  </a:cubicBezTo>
                  <a:lnTo>
                    <a:pt x="131153" y="128111"/>
                  </a:lnTo>
                  <a:cubicBezTo>
                    <a:pt x="119670" y="134017"/>
                    <a:pt x="105435" y="137255"/>
                    <a:pt x="89682" y="137255"/>
                  </a:cubicBezTo>
                  <a:cubicBezTo>
                    <a:pt x="63489" y="137255"/>
                    <a:pt x="44983" y="123635"/>
                    <a:pt x="44983" y="94488"/>
                  </a:cubicBezTo>
                  <a:cubicBezTo>
                    <a:pt x="44983" y="63437"/>
                    <a:pt x="62540" y="32385"/>
                    <a:pt x="106384" y="32385"/>
                  </a:cubicBezTo>
                  <a:cubicBezTo>
                    <a:pt x="120240" y="32385"/>
                    <a:pt x="133336" y="34290"/>
                    <a:pt x="147192" y="42291"/>
                  </a:cubicBezTo>
                  <a:lnTo>
                    <a:pt x="157536" y="8668"/>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ndParaRPr>
            </a:p>
          </p:txBody>
        </p:sp>
        <p:sp>
          <p:nvSpPr>
            <p:cNvPr id="6" name="Freeform 53"/>
            <p:cNvSpPr/>
            <p:nvPr/>
          </p:nvSpPr>
          <p:spPr>
            <a:xfrm>
              <a:off x="1935000" y="5525280"/>
              <a:ext cx="311400" cy="364320"/>
            </a:xfrm>
            <a:custGeom>
              <a:avLst/>
              <a:gdLst>
                <a:gd name="textAreaLeft" fmla="*/ 0 w 311400"/>
                <a:gd name="textAreaRight" fmla="*/ 311760 w 311400"/>
                <a:gd name="textAreaTop" fmla="*/ 0 h 364320"/>
                <a:gd name="textAreaBottom" fmla="*/ 364680 h 364320"/>
              </a:gdLst>
              <a:ahLst/>
              <a:cxnLst/>
              <a:rect l="textAreaLeft" t="textAreaTop" r="textAreaRight" b="textAreaBottom"/>
              <a:pathLst>
                <a:path w="145103" h="169735">
                  <a:moveTo>
                    <a:pt x="145104" y="7334"/>
                  </a:moveTo>
                  <a:cubicBezTo>
                    <a:pt x="134095" y="2191"/>
                    <a:pt x="115115" y="0"/>
                    <a:pt x="94996" y="0"/>
                  </a:cubicBezTo>
                  <a:cubicBezTo>
                    <a:pt x="59123" y="0"/>
                    <a:pt x="22112" y="12668"/>
                    <a:pt x="22112" y="55054"/>
                  </a:cubicBezTo>
                  <a:cubicBezTo>
                    <a:pt x="22112" y="101346"/>
                    <a:pt x="85601" y="91535"/>
                    <a:pt x="85601" y="117824"/>
                  </a:cubicBezTo>
                  <a:cubicBezTo>
                    <a:pt x="85601" y="134779"/>
                    <a:pt x="64248" y="137351"/>
                    <a:pt x="50677" y="137351"/>
                  </a:cubicBezTo>
                  <a:cubicBezTo>
                    <a:pt x="36442" y="137351"/>
                    <a:pt x="19075" y="133541"/>
                    <a:pt x="10344" y="127921"/>
                  </a:cubicBezTo>
                  <a:lnTo>
                    <a:pt x="0" y="161258"/>
                  </a:lnTo>
                  <a:cubicBezTo>
                    <a:pt x="14330" y="165735"/>
                    <a:pt x="33690" y="169736"/>
                    <a:pt x="50582" y="169736"/>
                  </a:cubicBezTo>
                  <a:cubicBezTo>
                    <a:pt x="88543" y="169736"/>
                    <a:pt x="130489" y="158020"/>
                    <a:pt x="130489" y="112586"/>
                  </a:cubicBezTo>
                  <a:cubicBezTo>
                    <a:pt x="130489" y="62770"/>
                    <a:pt x="67000" y="71438"/>
                    <a:pt x="67000" y="48196"/>
                  </a:cubicBezTo>
                  <a:cubicBezTo>
                    <a:pt x="67000" y="35052"/>
                    <a:pt x="81046" y="32480"/>
                    <a:pt x="98412" y="32480"/>
                  </a:cubicBezTo>
                  <a:cubicBezTo>
                    <a:pt x="114546" y="32480"/>
                    <a:pt x="126029" y="36004"/>
                    <a:pt x="134475" y="40005"/>
                  </a:cubicBezTo>
                  <a:lnTo>
                    <a:pt x="145009" y="7334"/>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ndParaRPr>
            </a:p>
          </p:txBody>
        </p:sp>
        <p:sp>
          <p:nvSpPr>
            <p:cNvPr id="7" name="Freeform 54"/>
            <p:cNvSpPr/>
            <p:nvPr/>
          </p:nvSpPr>
          <p:spPr>
            <a:xfrm>
              <a:off x="2240640" y="5525640"/>
              <a:ext cx="338040" cy="364320"/>
            </a:xfrm>
            <a:custGeom>
              <a:avLst/>
              <a:gdLst>
                <a:gd name="textAreaLeft" fmla="*/ 0 w 338040"/>
                <a:gd name="textAreaRight" fmla="*/ 338400 w 338040"/>
                <a:gd name="textAreaTop" fmla="*/ 0 h 364320"/>
                <a:gd name="textAreaBottom" fmla="*/ 364680 h 364320"/>
              </a:gdLst>
              <a:ahLst/>
              <a:cxnLst/>
              <a:rect l="textAreaLeft" t="textAreaTop" r="textAreaRight" b="textAreaBottom"/>
              <a:pathLst>
                <a:path w="157440" h="169735">
                  <a:moveTo>
                    <a:pt x="157441" y="8668"/>
                  </a:moveTo>
                  <a:cubicBezTo>
                    <a:pt x="148520" y="5334"/>
                    <a:pt x="130964" y="0"/>
                    <a:pt x="99551" y="0"/>
                  </a:cubicBezTo>
                  <a:cubicBezTo>
                    <a:pt x="38150" y="0"/>
                    <a:pt x="0" y="38767"/>
                    <a:pt x="0" y="93345"/>
                  </a:cubicBezTo>
                  <a:cubicBezTo>
                    <a:pt x="0" y="138494"/>
                    <a:pt x="30179" y="169736"/>
                    <a:pt x="82944" y="169736"/>
                  </a:cubicBezTo>
                  <a:cubicBezTo>
                    <a:pt x="97653" y="169736"/>
                    <a:pt x="115969" y="166973"/>
                    <a:pt x="126503" y="163354"/>
                  </a:cubicBezTo>
                  <a:lnTo>
                    <a:pt x="131153" y="128111"/>
                  </a:lnTo>
                  <a:cubicBezTo>
                    <a:pt x="119670" y="134017"/>
                    <a:pt x="105340" y="137255"/>
                    <a:pt x="89682" y="137255"/>
                  </a:cubicBezTo>
                  <a:cubicBezTo>
                    <a:pt x="63489" y="137255"/>
                    <a:pt x="44983" y="123635"/>
                    <a:pt x="44983" y="94488"/>
                  </a:cubicBezTo>
                  <a:cubicBezTo>
                    <a:pt x="44983" y="63437"/>
                    <a:pt x="62540" y="32385"/>
                    <a:pt x="106384" y="32385"/>
                  </a:cubicBezTo>
                  <a:cubicBezTo>
                    <a:pt x="120240" y="32385"/>
                    <a:pt x="133336" y="34290"/>
                    <a:pt x="147097" y="42291"/>
                  </a:cubicBezTo>
                  <a:lnTo>
                    <a:pt x="157441" y="8668"/>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ndParaRPr>
            </a:p>
          </p:txBody>
        </p:sp>
        <p:sp>
          <p:nvSpPr>
            <p:cNvPr id="8" name="Freeform 55"/>
            <p:cNvSpPr/>
            <p:nvPr/>
          </p:nvSpPr>
          <p:spPr>
            <a:xfrm>
              <a:off x="2589120" y="5531400"/>
              <a:ext cx="284760" cy="352080"/>
            </a:xfrm>
            <a:custGeom>
              <a:avLst/>
              <a:gdLst>
                <a:gd name="textAreaLeft" fmla="*/ 0 w 284760"/>
                <a:gd name="textAreaRight" fmla="*/ 285120 w 284760"/>
                <a:gd name="textAreaTop" fmla="*/ 0 h 352080"/>
                <a:gd name="textAreaBottom" fmla="*/ 352440 h 352080"/>
              </a:gdLst>
              <a:ahLst/>
              <a:cxnLst/>
              <a:rect l="textAreaLeft" t="textAreaTop" r="textAreaRight" b="textAreaBottom"/>
              <a:pathLst>
                <a:path w="132766" h="164115">
                  <a:moveTo>
                    <a:pt x="12812" y="164116"/>
                  </a:moveTo>
                  <a:lnTo>
                    <a:pt x="57131" y="164116"/>
                  </a:lnTo>
                  <a:lnTo>
                    <a:pt x="85031" y="32480"/>
                  </a:lnTo>
                  <a:lnTo>
                    <a:pt x="125744" y="32480"/>
                  </a:lnTo>
                  <a:lnTo>
                    <a:pt x="132767" y="0"/>
                  </a:lnTo>
                  <a:lnTo>
                    <a:pt x="7023" y="0"/>
                  </a:lnTo>
                  <a:lnTo>
                    <a:pt x="0" y="32480"/>
                  </a:lnTo>
                  <a:lnTo>
                    <a:pt x="40713" y="32480"/>
                  </a:lnTo>
                  <a:lnTo>
                    <a:pt x="12812" y="164116"/>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ndParaRPr>
            </a:p>
          </p:txBody>
        </p:sp>
      </p:grpSp>
      <p:pic>
        <p:nvPicPr>
          <p:cNvPr id="9" name="Graphic 56"/>
          <p:cNvPicPr/>
          <p:nvPr/>
        </p:nvPicPr>
        <p:blipFill>
          <a:blip r:embed="rId14"/>
          <a:stretch/>
        </p:blipFill>
        <p:spPr>
          <a:xfrm>
            <a:off x="9189000" y="5393160"/>
            <a:ext cx="1777680" cy="702360"/>
          </a:xfrm>
          <a:prstGeom prst="rect">
            <a:avLst/>
          </a:prstGeom>
          <a:ln w="0">
            <a:noFill/>
          </a:ln>
        </p:spPr>
      </p:pic>
      <p:sp>
        <p:nvSpPr>
          <p:cNvPr id="10"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lnSpc>
                <a:spcPts val="2701"/>
              </a:lnSpc>
              <a:spcBef>
                <a:spcPts val="1417"/>
              </a:spcBef>
              <a:buClr>
                <a:srgbClr val="000000"/>
              </a:buClr>
              <a:buSzPct val="45000"/>
              <a:buFont typeface="Wingdings" charset="2"/>
              <a:buChar char=""/>
            </a:pPr>
            <a:r>
              <a:rPr lang="en-US" sz="1900" b="0" strike="noStrike" spc="-1">
                <a:solidFill>
                  <a:srgbClr val="414141"/>
                </a:solidFill>
                <a:latin typeface="Century Gothic"/>
              </a:rPr>
              <a:t>Click to edit the outline text format</a:t>
            </a:r>
          </a:p>
          <a:p>
            <a:pPr marL="864000" lvl="1" indent="-324000">
              <a:lnSpc>
                <a:spcPts val="2701"/>
              </a:lnSpc>
              <a:spcBef>
                <a:spcPts val="1134"/>
              </a:spcBef>
              <a:buClr>
                <a:srgbClr val="000000"/>
              </a:buClr>
              <a:buSzPct val="75000"/>
              <a:buFont typeface="Symbol" charset="2"/>
              <a:buChar char=""/>
            </a:pPr>
            <a:r>
              <a:rPr lang="en-US" sz="1900" b="0" strike="noStrike" spc="-1">
                <a:solidFill>
                  <a:srgbClr val="414141"/>
                </a:solidFill>
                <a:latin typeface="Century Gothic"/>
              </a:rPr>
              <a:t>Second Outline Level</a:t>
            </a:r>
          </a:p>
          <a:p>
            <a:pPr marL="1296000" lvl="2" indent="-288000">
              <a:lnSpc>
                <a:spcPts val="2701"/>
              </a:lnSpc>
              <a:spcBef>
                <a:spcPts val="850"/>
              </a:spcBef>
              <a:buClr>
                <a:srgbClr val="000000"/>
              </a:buClr>
              <a:buSzPct val="45000"/>
              <a:buFont typeface="Wingdings" charset="2"/>
              <a:buChar char=""/>
            </a:pPr>
            <a:r>
              <a:rPr lang="en-US" sz="1900" b="0" strike="noStrike" spc="-1">
                <a:solidFill>
                  <a:srgbClr val="414141"/>
                </a:solidFill>
                <a:latin typeface="Century Gothic"/>
              </a:rPr>
              <a:t>Third Outline Level</a:t>
            </a:r>
          </a:p>
          <a:p>
            <a:pPr marL="1728000" lvl="3" indent="-216000">
              <a:lnSpc>
                <a:spcPts val="2701"/>
              </a:lnSpc>
              <a:spcBef>
                <a:spcPts val="567"/>
              </a:spcBef>
              <a:buClr>
                <a:srgbClr val="000000"/>
              </a:buClr>
              <a:buSzPct val="75000"/>
              <a:buFont typeface="Symbol" charset="2"/>
              <a:buChar char=""/>
            </a:pPr>
            <a:r>
              <a:rPr lang="en-US" sz="1900" b="0" strike="noStrike" spc="-1">
                <a:solidFill>
                  <a:srgbClr val="414141"/>
                </a:solidFill>
                <a:latin typeface="Century Gothic"/>
              </a:rPr>
              <a:t>Fourth Outline Level</a:t>
            </a:r>
          </a:p>
          <a:p>
            <a:pPr marL="2160000" lvl="4" indent="-216000">
              <a:lnSpc>
                <a:spcPts val="2701"/>
              </a:lnSpc>
              <a:spcBef>
                <a:spcPts val="283"/>
              </a:spcBef>
              <a:buClr>
                <a:srgbClr val="000000"/>
              </a:buClr>
              <a:buSzPct val="45000"/>
              <a:buFont typeface="Wingdings" charset="2"/>
              <a:buChar char=""/>
            </a:pPr>
            <a:r>
              <a:rPr lang="en-US" sz="2000" b="0" strike="noStrike" spc="-1">
                <a:solidFill>
                  <a:srgbClr val="414141"/>
                </a:solidFill>
                <a:latin typeface="Century Gothic"/>
              </a:rPr>
              <a:t>Fifth Outline Level</a:t>
            </a:r>
          </a:p>
          <a:p>
            <a:pPr marL="2592000" lvl="5" indent="-216000">
              <a:lnSpc>
                <a:spcPts val="2701"/>
              </a:lnSpc>
              <a:spcBef>
                <a:spcPts val="283"/>
              </a:spcBef>
              <a:buClr>
                <a:srgbClr val="000000"/>
              </a:buClr>
              <a:buSzPct val="45000"/>
              <a:buFont typeface="Wingdings" charset="2"/>
              <a:buChar char=""/>
            </a:pPr>
            <a:r>
              <a:rPr lang="en-US" sz="2000" b="0" strike="noStrike" spc="-1">
                <a:solidFill>
                  <a:srgbClr val="414141"/>
                </a:solidFill>
                <a:latin typeface="Century Gothic"/>
              </a:rPr>
              <a:t>Sixth Outline Level</a:t>
            </a:r>
          </a:p>
          <a:p>
            <a:pPr marL="3024000" lvl="6" indent="-216000">
              <a:lnSpc>
                <a:spcPts val="2701"/>
              </a:lnSpc>
              <a:spcBef>
                <a:spcPts val="283"/>
              </a:spcBef>
              <a:buClr>
                <a:srgbClr val="000000"/>
              </a:buClr>
              <a:buSzPct val="45000"/>
              <a:buFont typeface="Wingdings" charset="2"/>
              <a:buChar char=""/>
            </a:pPr>
            <a:r>
              <a:rPr lang="en-US" sz="2000" b="0" strike="noStrike" spc="-1">
                <a:solidFill>
                  <a:srgbClr val="414141"/>
                </a:solidFill>
                <a:latin typeface="Century Gothic"/>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 name="TextBox 3"/>
          <p:cNvSpPr/>
          <p:nvPr/>
        </p:nvSpPr>
        <p:spPr>
          <a:xfrm rot="16200000">
            <a:off x="-3070080" y="3070800"/>
            <a:ext cx="6857640" cy="716760"/>
          </a:xfrm>
          <a:prstGeom prst="rect">
            <a:avLst/>
          </a:prstGeom>
          <a:gradFill rotWithShape="0">
            <a:gsLst>
              <a:gs pos="0">
                <a:srgbClr val="26C7FF"/>
              </a:gs>
              <a:gs pos="100000">
                <a:srgbClr val="0097CC"/>
              </a:gs>
            </a:gsLst>
            <a:path path="circle">
              <a:fillToRect l="50000" t="50000" r="50000" b="50000"/>
            </a:path>
          </a:gradFill>
          <a:ln w="0">
            <a:noFill/>
          </a:ln>
          <a:effectLst>
            <a:outerShdw blurRad="380880" sx="105000" sy="105000" algn="ctr" rotWithShape="0">
              <a:schemeClr val="tx1">
                <a:alpha val="25000"/>
              </a:schemeClr>
            </a:outerShdw>
          </a:effectLst>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800" b="0" strike="noStrike" spc="-1" dirty="0">
                <a:solidFill>
                  <a:srgbClr val="FFFFFF"/>
                </a:solidFill>
                <a:latin typeface="Century Gothic"/>
              </a:rPr>
              <a:t>Young people and stopping vaping</a:t>
            </a:r>
            <a:endParaRPr lang="en-GB" sz="1800" b="0" strike="noStrike" spc="-1" dirty="0">
              <a:solidFill>
                <a:srgbClr val="000000"/>
              </a:solidFill>
              <a:latin typeface="Arial"/>
            </a:endParaRPr>
          </a:p>
        </p:txBody>
      </p:sp>
      <p:sp>
        <p:nvSpPr>
          <p:cNvPr id="48" name="PlaceHolder 1"/>
          <p:cNvSpPr>
            <a:spLocks noGrp="1"/>
          </p:cNvSpPr>
          <p:nvPr>
            <p:ph type="body"/>
          </p:nvPr>
        </p:nvSpPr>
        <p:spPr>
          <a:xfrm>
            <a:off x="1163520" y="1664280"/>
            <a:ext cx="10188360" cy="4434120"/>
          </a:xfrm>
          <a:prstGeom prst="rect">
            <a:avLst/>
          </a:prstGeom>
          <a:noFill/>
          <a:ln w="0">
            <a:noFill/>
          </a:ln>
        </p:spPr>
        <p:txBody>
          <a:bodyPr anchor="t">
            <a:noAutofit/>
          </a:bodyPr>
          <a:lstStyle/>
          <a:p>
            <a:pPr marL="266760"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Click to edit Master text styles</a:t>
            </a:r>
            <a:endParaRPr lang="en-US" sz="1900" b="0" strike="noStrike" spc="-1">
              <a:solidFill>
                <a:srgbClr val="414141"/>
              </a:solidFill>
              <a:latin typeface="Century Gothic"/>
            </a:endParaRPr>
          </a:p>
          <a:p>
            <a:pPr marL="266760" lvl="1"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Second level</a:t>
            </a:r>
            <a:endParaRPr lang="en-US" sz="1900" b="0" strike="noStrike" spc="-1">
              <a:solidFill>
                <a:srgbClr val="414141"/>
              </a:solidFill>
              <a:latin typeface="Century Gothic"/>
            </a:endParaRPr>
          </a:p>
          <a:p>
            <a:pPr marL="266760" lvl="2"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Third level</a:t>
            </a:r>
            <a:endParaRPr lang="en-US" sz="1900" b="0" strike="noStrike" spc="-1">
              <a:solidFill>
                <a:srgbClr val="414141"/>
              </a:solidFill>
              <a:latin typeface="Century Gothic"/>
            </a:endParaRPr>
          </a:p>
          <a:p>
            <a:pPr marL="266760" lvl="3"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Fourth level</a:t>
            </a:r>
            <a:endParaRPr lang="en-US" sz="1900" b="0" strike="noStrike" spc="-1">
              <a:solidFill>
                <a:srgbClr val="414141"/>
              </a:solidFill>
              <a:latin typeface="Century Gothic"/>
            </a:endParaRPr>
          </a:p>
          <a:p>
            <a:pPr marL="266760" lvl="4"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Fifth level</a:t>
            </a:r>
            <a:endParaRPr lang="en-US" sz="1900" b="0" strike="noStrike" spc="-1">
              <a:solidFill>
                <a:srgbClr val="414141"/>
              </a:solidFill>
              <a:latin typeface="Century Gothic"/>
            </a:endParaRPr>
          </a:p>
        </p:txBody>
      </p:sp>
      <p:sp>
        <p:nvSpPr>
          <p:cNvPr id="49" name="PlaceHolder 2"/>
          <p:cNvSpPr>
            <a:spLocks noGrp="1"/>
          </p:cNvSpPr>
          <p:nvPr>
            <p:ph type="title"/>
          </p:nvPr>
        </p:nvSpPr>
        <p:spPr>
          <a:xfrm>
            <a:off x="1163520" y="452880"/>
            <a:ext cx="10188360" cy="1043280"/>
          </a:xfrm>
          <a:prstGeom prst="rect">
            <a:avLst/>
          </a:prstGeom>
          <a:noFill/>
          <a:ln w="0">
            <a:noFill/>
          </a:ln>
        </p:spPr>
        <p:txBody>
          <a:bodyPr anchor="ctr">
            <a:noAutofit/>
          </a:bodyPr>
          <a:lstStyle/>
          <a:p>
            <a:pPr indent="0">
              <a:lnSpc>
                <a:spcPts val="3200"/>
              </a:lnSpc>
              <a:buNone/>
            </a:pPr>
            <a:r>
              <a:rPr lang="en-GB" sz="2800" b="1" strike="noStrike" spc="-1">
                <a:solidFill>
                  <a:schemeClr val="accent1"/>
                </a:solidFill>
                <a:latin typeface="Century Gothic"/>
              </a:rPr>
              <a:t>Click to edit Master title style</a:t>
            </a:r>
            <a:endParaRPr lang="en-US" sz="2800" b="0" strike="noStrike" spc="-1">
              <a:solidFill>
                <a:srgbClr val="414141"/>
              </a:solidFill>
              <a:latin typeface="Century Gothic"/>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6" name="TextBox 3"/>
          <p:cNvSpPr/>
          <p:nvPr/>
        </p:nvSpPr>
        <p:spPr>
          <a:xfrm rot="16200000">
            <a:off x="-3070080" y="3070800"/>
            <a:ext cx="6857640" cy="716760"/>
          </a:xfrm>
          <a:prstGeom prst="rect">
            <a:avLst/>
          </a:prstGeom>
          <a:gradFill rotWithShape="0">
            <a:gsLst>
              <a:gs pos="0">
                <a:srgbClr val="26C7FF"/>
              </a:gs>
              <a:gs pos="100000">
                <a:srgbClr val="0097CC"/>
              </a:gs>
            </a:gsLst>
            <a:path path="circle">
              <a:fillToRect l="50000" t="50000" r="50000" b="50000"/>
            </a:path>
          </a:gradFill>
          <a:ln w="0">
            <a:noFill/>
          </a:ln>
          <a:effectLst>
            <a:outerShdw blurRad="380880" sx="105000" sy="105000" algn="ctr" rotWithShape="0">
              <a:schemeClr val="tx1">
                <a:alpha val="25000"/>
              </a:schemeClr>
            </a:outerShdw>
          </a:effectLst>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800" b="0" strike="noStrike" spc="-1" dirty="0">
                <a:solidFill>
                  <a:srgbClr val="FFFFFF"/>
                </a:solidFill>
                <a:latin typeface="Century Gothic"/>
              </a:rPr>
              <a:t>Young people and stopping vaping</a:t>
            </a:r>
            <a:endParaRPr lang="en-GB" sz="1800" b="0" strike="noStrike" spc="-1" dirty="0">
              <a:solidFill>
                <a:srgbClr val="000000"/>
              </a:solidFill>
              <a:latin typeface="Arial"/>
            </a:endParaRPr>
          </a:p>
        </p:txBody>
      </p:sp>
      <p:sp>
        <p:nvSpPr>
          <p:cNvPr id="87" name="PlaceHolder 1"/>
          <p:cNvSpPr>
            <a:spLocks noGrp="1"/>
          </p:cNvSpPr>
          <p:nvPr>
            <p:ph type="body"/>
          </p:nvPr>
        </p:nvSpPr>
        <p:spPr>
          <a:xfrm>
            <a:off x="1163520" y="1664280"/>
            <a:ext cx="6057720" cy="4434120"/>
          </a:xfrm>
          <a:prstGeom prst="rect">
            <a:avLst/>
          </a:prstGeom>
          <a:noFill/>
          <a:ln w="0">
            <a:noFill/>
          </a:ln>
        </p:spPr>
        <p:txBody>
          <a:bodyPr anchor="t">
            <a:noAutofit/>
          </a:bodyPr>
          <a:lstStyle/>
          <a:p>
            <a:pPr marL="266760"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Click to edit Master text styles</a:t>
            </a:r>
            <a:endParaRPr lang="en-US" sz="1900" b="0" strike="noStrike" spc="-1">
              <a:solidFill>
                <a:srgbClr val="414141"/>
              </a:solidFill>
              <a:latin typeface="Century Gothic"/>
            </a:endParaRPr>
          </a:p>
          <a:p>
            <a:pPr marL="266760" lvl="1"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Second level</a:t>
            </a:r>
            <a:endParaRPr lang="en-US" sz="1900" b="0" strike="noStrike" spc="-1">
              <a:solidFill>
                <a:srgbClr val="414141"/>
              </a:solidFill>
              <a:latin typeface="Century Gothic"/>
            </a:endParaRPr>
          </a:p>
          <a:p>
            <a:pPr marL="266760" lvl="2"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Third level</a:t>
            </a:r>
            <a:endParaRPr lang="en-US" sz="1900" b="0" strike="noStrike" spc="-1">
              <a:solidFill>
                <a:srgbClr val="414141"/>
              </a:solidFill>
              <a:latin typeface="Century Gothic"/>
            </a:endParaRPr>
          </a:p>
          <a:p>
            <a:pPr marL="266760" lvl="3"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Fourth level</a:t>
            </a:r>
            <a:endParaRPr lang="en-US" sz="1900" b="0" strike="noStrike" spc="-1">
              <a:solidFill>
                <a:srgbClr val="414141"/>
              </a:solidFill>
              <a:latin typeface="Century Gothic"/>
            </a:endParaRPr>
          </a:p>
          <a:p>
            <a:pPr marL="266760" lvl="4"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Fifth level</a:t>
            </a:r>
            <a:endParaRPr lang="en-US" sz="1900" b="0" strike="noStrike" spc="-1">
              <a:solidFill>
                <a:srgbClr val="414141"/>
              </a:solidFill>
              <a:latin typeface="Century Gothic"/>
            </a:endParaRPr>
          </a:p>
        </p:txBody>
      </p:sp>
      <p:sp>
        <p:nvSpPr>
          <p:cNvPr id="88" name="PlaceHolder 2"/>
          <p:cNvSpPr>
            <a:spLocks noGrp="1"/>
          </p:cNvSpPr>
          <p:nvPr>
            <p:ph type="body"/>
          </p:nvPr>
        </p:nvSpPr>
        <p:spPr>
          <a:xfrm>
            <a:off x="7811640" y="1664280"/>
            <a:ext cx="3540240" cy="4434120"/>
          </a:xfrm>
          <a:prstGeom prst="rect">
            <a:avLst/>
          </a:prstGeom>
          <a:solidFill>
            <a:srgbClr val="FFFFFF"/>
          </a:solidFill>
          <a:ln w="12600">
            <a:noFill/>
          </a:ln>
          <a:effectLst>
            <a:outerShdw blurRad="317520" dist="63360" dir="5400000" rotWithShape="0">
              <a:srgbClr val="000000">
                <a:alpha val="20000"/>
              </a:srgbClr>
            </a:outerShdw>
          </a:effectLst>
        </p:spPr>
        <p:txBody>
          <a:bodyPr lIns="90000" tIns="45000" rIns="90000" bIns="45000" anchor="t">
            <a:noAutofit/>
          </a:bodyPr>
          <a:lstStyle/>
          <a:p>
            <a:pPr marL="432000" indent="-324000">
              <a:lnSpc>
                <a:spcPts val="2701"/>
              </a:lnSpc>
              <a:spcBef>
                <a:spcPts val="1417"/>
              </a:spcBef>
              <a:buClr>
                <a:srgbClr val="000000"/>
              </a:buClr>
              <a:buSzPct val="45000"/>
              <a:buFont typeface="Wingdings" charset="2"/>
              <a:buChar char=""/>
            </a:pPr>
            <a:r>
              <a:rPr lang="en-US" sz="3200" b="0" strike="noStrike" spc="-1">
                <a:solidFill>
                  <a:srgbClr val="414141"/>
                </a:solidFill>
                <a:latin typeface="Century Gothic"/>
              </a:rPr>
              <a:t>Click to edit the outline text format</a:t>
            </a:r>
          </a:p>
          <a:p>
            <a:pPr marL="864000" lvl="1" indent="-324000">
              <a:lnSpc>
                <a:spcPts val="2701"/>
              </a:lnSpc>
              <a:spcBef>
                <a:spcPts val="1134"/>
              </a:spcBef>
              <a:buClr>
                <a:srgbClr val="000000"/>
              </a:buClr>
              <a:buSzPct val="75000"/>
              <a:buFont typeface="Symbol" charset="2"/>
              <a:buChar char=""/>
            </a:pPr>
            <a:r>
              <a:rPr lang="en-US" sz="3200" b="0" strike="noStrike" spc="-1">
                <a:solidFill>
                  <a:srgbClr val="414141"/>
                </a:solidFill>
                <a:latin typeface="Century Gothic"/>
              </a:rPr>
              <a:t>Second Outline Level</a:t>
            </a:r>
          </a:p>
          <a:p>
            <a:pPr marL="1296000" lvl="2" indent="-288000">
              <a:lnSpc>
                <a:spcPts val="2701"/>
              </a:lnSpc>
              <a:spcBef>
                <a:spcPts val="850"/>
              </a:spcBef>
              <a:buClr>
                <a:srgbClr val="000000"/>
              </a:buClr>
              <a:buSzPct val="45000"/>
              <a:buFont typeface="Wingdings" charset="2"/>
              <a:buChar char=""/>
            </a:pPr>
            <a:r>
              <a:rPr lang="en-US" sz="3200" b="0" strike="noStrike" spc="-1">
                <a:solidFill>
                  <a:srgbClr val="414141"/>
                </a:solidFill>
                <a:latin typeface="Century Gothic"/>
              </a:rPr>
              <a:t>Third Outline Level</a:t>
            </a:r>
          </a:p>
          <a:p>
            <a:pPr marL="1728000" lvl="3" indent="-216000">
              <a:lnSpc>
                <a:spcPts val="2701"/>
              </a:lnSpc>
              <a:spcBef>
                <a:spcPts val="567"/>
              </a:spcBef>
              <a:buClr>
                <a:srgbClr val="000000"/>
              </a:buClr>
              <a:buSzPct val="75000"/>
              <a:buFont typeface="Symbol" charset="2"/>
              <a:buChar char=""/>
            </a:pPr>
            <a:r>
              <a:rPr lang="en-US" sz="3200" b="0" strike="noStrike" spc="-1">
                <a:solidFill>
                  <a:srgbClr val="414141"/>
                </a:solidFill>
                <a:latin typeface="Century Gothic"/>
              </a:rPr>
              <a:t>Fourth Outline Level</a:t>
            </a:r>
          </a:p>
          <a:p>
            <a:pPr marL="2160000" lvl="4" indent="-216000">
              <a:lnSpc>
                <a:spcPts val="2701"/>
              </a:lnSpc>
              <a:spcBef>
                <a:spcPts val="283"/>
              </a:spcBef>
              <a:buClr>
                <a:srgbClr val="000000"/>
              </a:buClr>
              <a:buSzPct val="45000"/>
              <a:buFont typeface="Wingdings" charset="2"/>
              <a:buChar char=""/>
            </a:pPr>
            <a:r>
              <a:rPr lang="en-US" sz="3200" b="0" strike="noStrike" spc="-1">
                <a:solidFill>
                  <a:srgbClr val="414141"/>
                </a:solidFill>
                <a:latin typeface="Century Gothic"/>
              </a:rPr>
              <a:t>Fifth Outline Level</a:t>
            </a:r>
          </a:p>
          <a:p>
            <a:pPr marL="2592000" lvl="5" indent="-216000">
              <a:lnSpc>
                <a:spcPts val="2701"/>
              </a:lnSpc>
              <a:spcBef>
                <a:spcPts val="283"/>
              </a:spcBef>
              <a:buClr>
                <a:srgbClr val="000000"/>
              </a:buClr>
              <a:buSzPct val="45000"/>
              <a:buFont typeface="Wingdings" charset="2"/>
              <a:buChar char=""/>
            </a:pPr>
            <a:r>
              <a:rPr lang="en-US" sz="3200" b="0" strike="noStrike" spc="-1">
                <a:solidFill>
                  <a:srgbClr val="414141"/>
                </a:solidFill>
                <a:latin typeface="Century Gothic"/>
              </a:rPr>
              <a:t>Sixth Outline Level</a:t>
            </a:r>
          </a:p>
          <a:p>
            <a:pPr marL="3024000" lvl="6" indent="-216000">
              <a:lnSpc>
                <a:spcPts val="2701"/>
              </a:lnSpc>
              <a:spcBef>
                <a:spcPts val="283"/>
              </a:spcBef>
              <a:buClr>
                <a:srgbClr val="000000"/>
              </a:buClr>
              <a:buSzPct val="45000"/>
              <a:buFont typeface="Wingdings" charset="2"/>
              <a:buChar char=""/>
            </a:pPr>
            <a:r>
              <a:rPr lang="en-US" sz="3200" b="0" strike="noStrike" spc="-1">
                <a:solidFill>
                  <a:srgbClr val="414141"/>
                </a:solidFill>
                <a:latin typeface="Century Gothic"/>
              </a:rPr>
              <a:t>Seventh Outline Level</a:t>
            </a:r>
          </a:p>
        </p:txBody>
      </p:sp>
      <p:sp>
        <p:nvSpPr>
          <p:cNvPr id="89" name="PlaceHolder 3"/>
          <p:cNvSpPr>
            <a:spLocks noGrp="1"/>
          </p:cNvSpPr>
          <p:nvPr>
            <p:ph type="title"/>
          </p:nvPr>
        </p:nvSpPr>
        <p:spPr>
          <a:xfrm>
            <a:off x="1163520" y="452880"/>
            <a:ext cx="10188360" cy="1043280"/>
          </a:xfrm>
          <a:prstGeom prst="rect">
            <a:avLst/>
          </a:prstGeom>
          <a:noFill/>
          <a:ln w="0">
            <a:noFill/>
          </a:ln>
        </p:spPr>
        <p:txBody>
          <a:bodyPr anchor="ctr">
            <a:noAutofit/>
          </a:bodyPr>
          <a:lstStyle/>
          <a:p>
            <a:pPr indent="0">
              <a:lnSpc>
                <a:spcPts val="3200"/>
              </a:lnSpc>
              <a:buNone/>
            </a:pPr>
            <a:r>
              <a:rPr lang="en-GB" sz="2800" b="1" strike="noStrike" spc="-1">
                <a:solidFill>
                  <a:schemeClr val="accent1"/>
                </a:solidFill>
                <a:latin typeface="Century Gothic"/>
              </a:rPr>
              <a:t>Click to edit Master title style</a:t>
            </a:r>
            <a:endParaRPr lang="en-US" sz="2800" b="0" strike="noStrike" spc="-1">
              <a:solidFill>
                <a:srgbClr val="414141"/>
              </a:solidFill>
              <a:latin typeface="Century Gothic"/>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6" name="TextBox 3"/>
          <p:cNvSpPr/>
          <p:nvPr/>
        </p:nvSpPr>
        <p:spPr>
          <a:xfrm rot="16200000">
            <a:off x="-3070080" y="3070800"/>
            <a:ext cx="6857640" cy="716760"/>
          </a:xfrm>
          <a:prstGeom prst="rect">
            <a:avLst/>
          </a:prstGeom>
          <a:gradFill rotWithShape="0">
            <a:gsLst>
              <a:gs pos="0">
                <a:srgbClr val="26C7FF"/>
              </a:gs>
              <a:gs pos="100000">
                <a:srgbClr val="0097CC"/>
              </a:gs>
            </a:gsLst>
            <a:path path="circle">
              <a:fillToRect l="50000" t="50000" r="50000" b="50000"/>
            </a:path>
          </a:gradFill>
          <a:ln w="0">
            <a:noFill/>
          </a:ln>
          <a:effectLst>
            <a:outerShdw blurRad="380880" sx="105000" sy="105000" algn="ctr" rotWithShape="0">
              <a:schemeClr val="tx1">
                <a:alpha val="25000"/>
              </a:schemeClr>
            </a:outerShdw>
          </a:effectLst>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800" b="0" strike="noStrike" spc="-1">
                <a:solidFill>
                  <a:srgbClr val="FFFFFF"/>
                </a:solidFill>
                <a:latin typeface="Century Gothic"/>
              </a:rPr>
              <a:t>Tobacco Leads Training</a:t>
            </a:r>
            <a:endParaRPr lang="en-GB" sz="1800" b="0" strike="noStrike" spc="-1">
              <a:solidFill>
                <a:srgbClr val="000000"/>
              </a:solidFill>
              <a:latin typeface="Arial"/>
            </a:endParaRPr>
          </a:p>
        </p:txBody>
      </p:sp>
      <p:pic>
        <p:nvPicPr>
          <p:cNvPr id="127" name="Picture 3"/>
          <p:cNvPicPr/>
          <p:nvPr/>
        </p:nvPicPr>
        <p:blipFill>
          <a:blip r:embed="rId14">
            <a:extLst>
              <a:ext uri="{BEBA8EAE-BF5A-486C-A8C5-ECC9F3942E4B}">
                <a14:imgProps xmlns:a14="http://schemas.microsoft.com/office/drawing/2010/main">
                  <a14:imgLayer r:embed="rId15">
                    <a14:imgEffect>
                      <a14:brightnessContrast bright="20000" contrast="40000"/>
                    </a14:imgEffect>
                  </a14:imgLayer>
                </a14:imgProps>
              </a:ext>
            </a:extLst>
          </a:blip>
          <a:stretch/>
        </p:blipFill>
        <p:spPr>
          <a:xfrm>
            <a:off x="0" y="0"/>
            <a:ext cx="12191760" cy="6857640"/>
          </a:xfrm>
          <a:prstGeom prst="rect">
            <a:avLst/>
          </a:prstGeom>
          <a:ln w="0">
            <a:noFill/>
          </a:ln>
        </p:spPr>
      </p:pic>
      <p:sp>
        <p:nvSpPr>
          <p:cNvPr id="128" name="PlaceHolder 1"/>
          <p:cNvSpPr>
            <a:spLocks noGrp="1"/>
          </p:cNvSpPr>
          <p:nvPr>
            <p:ph type="body"/>
          </p:nvPr>
        </p:nvSpPr>
        <p:spPr>
          <a:xfrm>
            <a:off x="2934360" y="2562120"/>
            <a:ext cx="6322680" cy="1733040"/>
          </a:xfrm>
          <a:prstGeom prst="rect">
            <a:avLst/>
          </a:prstGeom>
          <a:noFill/>
          <a:ln w="0">
            <a:noFill/>
          </a:ln>
        </p:spPr>
        <p:txBody>
          <a:bodyPr anchor="ctr">
            <a:noAutofit/>
          </a:bodyPr>
          <a:lstStyle/>
          <a:p>
            <a:pPr indent="0" algn="ctr">
              <a:lnSpc>
                <a:spcPts val="2701"/>
              </a:lnSpc>
              <a:spcAft>
                <a:spcPts val="1500"/>
              </a:spcAft>
              <a:buNone/>
              <a:tabLst>
                <a:tab pos="0" algn="l"/>
              </a:tabLst>
            </a:pPr>
            <a:r>
              <a:rPr lang="en-US" sz="2400" b="0" strike="noStrike" spc="-1">
                <a:solidFill>
                  <a:srgbClr val="FFFFFF"/>
                </a:solidFill>
                <a:latin typeface="Century Gothic"/>
              </a:rPr>
              <a:t>Click to edit Master text styles</a:t>
            </a:r>
            <a:endParaRPr lang="en-US" sz="2400" b="0" strike="noStrike" spc="-1">
              <a:solidFill>
                <a:srgbClr val="414141"/>
              </a:solidFill>
              <a:latin typeface="Century Gothic"/>
            </a:endParaRPr>
          </a:p>
        </p:txBody>
      </p:sp>
      <p:sp>
        <p:nvSpPr>
          <p:cNvPr id="129" name="PlaceHolder 2"/>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r>
              <a:rPr lang="en-US" sz="1800" b="0" strike="noStrike" spc="-1">
                <a:solidFill>
                  <a:srgbClr val="414141"/>
                </a:solidFill>
                <a:latin typeface="Century Gothic"/>
              </a:rPr>
              <a:t>Click to edit the title text format</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6" name="TextBox 3"/>
          <p:cNvSpPr/>
          <p:nvPr/>
        </p:nvSpPr>
        <p:spPr>
          <a:xfrm rot="16200000">
            <a:off x="-3070080" y="3070800"/>
            <a:ext cx="6857640" cy="716760"/>
          </a:xfrm>
          <a:prstGeom prst="rect">
            <a:avLst/>
          </a:prstGeom>
          <a:gradFill rotWithShape="0">
            <a:gsLst>
              <a:gs pos="0">
                <a:srgbClr val="26C7FF"/>
              </a:gs>
              <a:gs pos="100000">
                <a:srgbClr val="0097CC"/>
              </a:gs>
            </a:gsLst>
            <a:path path="circle">
              <a:fillToRect l="50000" t="50000" r="50000" b="50000"/>
            </a:path>
          </a:gradFill>
          <a:ln w="0">
            <a:noFill/>
          </a:ln>
          <a:effectLst>
            <a:outerShdw blurRad="380880" sx="105000" sy="105000" algn="ctr" rotWithShape="0">
              <a:schemeClr val="tx1">
                <a:alpha val="25000"/>
              </a:schemeClr>
            </a:outerShdw>
          </a:effectLst>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800" b="0" strike="noStrike" spc="-1" dirty="0">
                <a:solidFill>
                  <a:srgbClr val="FFFFFF"/>
                </a:solidFill>
                <a:latin typeface="Century Gothic"/>
              </a:rPr>
              <a:t>Young people and stopping vaping</a:t>
            </a:r>
            <a:endParaRPr lang="en-GB" sz="1800" b="0" strike="noStrike" spc="-1" dirty="0">
              <a:solidFill>
                <a:srgbClr val="000000"/>
              </a:solidFill>
              <a:latin typeface="Arial"/>
            </a:endParaRPr>
          </a:p>
        </p:txBody>
      </p:sp>
      <p:sp>
        <p:nvSpPr>
          <p:cNvPr id="167" name="PlaceHolder 1"/>
          <p:cNvSpPr>
            <a:spLocks noGrp="1"/>
          </p:cNvSpPr>
          <p:nvPr>
            <p:ph type="body"/>
          </p:nvPr>
        </p:nvSpPr>
        <p:spPr>
          <a:xfrm>
            <a:off x="1163520" y="1664280"/>
            <a:ext cx="4932000" cy="4434120"/>
          </a:xfrm>
          <a:prstGeom prst="rect">
            <a:avLst/>
          </a:prstGeom>
          <a:noFill/>
          <a:ln w="0">
            <a:noFill/>
          </a:ln>
        </p:spPr>
        <p:txBody>
          <a:bodyPr anchor="t">
            <a:noAutofit/>
          </a:bodyPr>
          <a:lstStyle/>
          <a:p>
            <a:pPr marL="266760"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Click to edit Master text styles</a:t>
            </a:r>
            <a:endParaRPr lang="en-US" sz="1900" b="0" strike="noStrike" spc="-1">
              <a:solidFill>
                <a:srgbClr val="414141"/>
              </a:solidFill>
              <a:latin typeface="Century Gothic"/>
            </a:endParaRPr>
          </a:p>
          <a:p>
            <a:pPr marL="266760" lvl="1"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Second level</a:t>
            </a:r>
            <a:endParaRPr lang="en-US" sz="1900" b="0" strike="noStrike" spc="-1">
              <a:solidFill>
                <a:srgbClr val="414141"/>
              </a:solidFill>
              <a:latin typeface="Century Gothic"/>
            </a:endParaRPr>
          </a:p>
          <a:p>
            <a:pPr marL="266760" lvl="2"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Third level</a:t>
            </a:r>
            <a:endParaRPr lang="en-US" sz="1900" b="0" strike="noStrike" spc="-1">
              <a:solidFill>
                <a:srgbClr val="414141"/>
              </a:solidFill>
              <a:latin typeface="Century Gothic"/>
            </a:endParaRPr>
          </a:p>
          <a:p>
            <a:pPr marL="266760" lvl="3"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Fourth level</a:t>
            </a:r>
            <a:endParaRPr lang="en-US" sz="1900" b="0" strike="noStrike" spc="-1">
              <a:solidFill>
                <a:srgbClr val="414141"/>
              </a:solidFill>
              <a:latin typeface="Century Gothic"/>
            </a:endParaRPr>
          </a:p>
          <a:p>
            <a:pPr marL="266760" lvl="4"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Fifth level</a:t>
            </a:r>
            <a:endParaRPr lang="en-US" sz="1900" b="0" strike="noStrike" spc="-1">
              <a:solidFill>
                <a:srgbClr val="414141"/>
              </a:solidFill>
              <a:latin typeface="Century Gothic"/>
            </a:endParaRPr>
          </a:p>
        </p:txBody>
      </p:sp>
      <p:sp>
        <p:nvSpPr>
          <p:cNvPr id="168" name="PlaceHolder 2"/>
          <p:cNvSpPr>
            <a:spLocks noGrp="1"/>
          </p:cNvSpPr>
          <p:nvPr>
            <p:ph type="title"/>
          </p:nvPr>
        </p:nvSpPr>
        <p:spPr>
          <a:xfrm>
            <a:off x="1163520" y="452880"/>
            <a:ext cx="10188360" cy="1043280"/>
          </a:xfrm>
          <a:prstGeom prst="rect">
            <a:avLst/>
          </a:prstGeom>
          <a:noFill/>
          <a:ln w="0">
            <a:noFill/>
          </a:ln>
        </p:spPr>
        <p:txBody>
          <a:bodyPr anchor="ctr">
            <a:noAutofit/>
          </a:bodyPr>
          <a:lstStyle/>
          <a:p>
            <a:pPr indent="0">
              <a:lnSpc>
                <a:spcPts val="3200"/>
              </a:lnSpc>
              <a:buNone/>
            </a:pPr>
            <a:r>
              <a:rPr lang="en-GB" sz="2800" b="1" strike="noStrike" spc="-1">
                <a:solidFill>
                  <a:schemeClr val="accent1"/>
                </a:solidFill>
                <a:latin typeface="Century Gothic"/>
              </a:rPr>
              <a:t>Click to edit Master title style</a:t>
            </a:r>
            <a:endParaRPr lang="en-US" sz="2800" b="0" strike="noStrike" spc="-1">
              <a:solidFill>
                <a:srgbClr val="414141"/>
              </a:solidFill>
              <a:latin typeface="Century Gothic"/>
            </a:endParaRPr>
          </a:p>
        </p:txBody>
      </p:sp>
      <p:sp>
        <p:nvSpPr>
          <p:cNvPr id="169" name="PlaceHolder 3"/>
          <p:cNvSpPr>
            <a:spLocks noGrp="1"/>
          </p:cNvSpPr>
          <p:nvPr>
            <p:ph type="body"/>
          </p:nvPr>
        </p:nvSpPr>
        <p:spPr>
          <a:xfrm>
            <a:off x="6419880" y="1664280"/>
            <a:ext cx="4932000" cy="4434120"/>
          </a:xfrm>
          <a:prstGeom prst="rect">
            <a:avLst/>
          </a:prstGeom>
          <a:noFill/>
          <a:ln w="0">
            <a:noFill/>
          </a:ln>
        </p:spPr>
        <p:txBody>
          <a:bodyPr anchor="t">
            <a:noAutofit/>
          </a:bodyPr>
          <a:lstStyle/>
          <a:p>
            <a:pPr marL="266760"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Click to edit Master text styles</a:t>
            </a:r>
            <a:endParaRPr lang="en-US" sz="1900" b="0" strike="noStrike" spc="-1">
              <a:solidFill>
                <a:srgbClr val="414141"/>
              </a:solidFill>
              <a:latin typeface="Century Gothic"/>
            </a:endParaRPr>
          </a:p>
          <a:p>
            <a:pPr marL="266760" lvl="1"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Second level</a:t>
            </a:r>
            <a:endParaRPr lang="en-US" sz="1900" b="0" strike="noStrike" spc="-1">
              <a:solidFill>
                <a:srgbClr val="414141"/>
              </a:solidFill>
              <a:latin typeface="Century Gothic"/>
            </a:endParaRPr>
          </a:p>
          <a:p>
            <a:pPr marL="266760" lvl="2"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Third level</a:t>
            </a:r>
            <a:endParaRPr lang="en-US" sz="1900" b="0" strike="noStrike" spc="-1">
              <a:solidFill>
                <a:srgbClr val="414141"/>
              </a:solidFill>
              <a:latin typeface="Century Gothic"/>
            </a:endParaRPr>
          </a:p>
          <a:p>
            <a:pPr marL="266760" lvl="3"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Fourth level</a:t>
            </a:r>
            <a:endParaRPr lang="en-US" sz="1900" b="0" strike="noStrike" spc="-1">
              <a:solidFill>
                <a:srgbClr val="414141"/>
              </a:solidFill>
              <a:latin typeface="Century Gothic"/>
            </a:endParaRPr>
          </a:p>
          <a:p>
            <a:pPr marL="266760" lvl="4"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Fifth level</a:t>
            </a:r>
            <a:endParaRPr lang="en-US" sz="1900" b="0" strike="noStrike" spc="-1">
              <a:solidFill>
                <a:srgbClr val="414141"/>
              </a:solidFill>
              <a:latin typeface="Century Gothic"/>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6" name="TextBox 3"/>
          <p:cNvSpPr/>
          <p:nvPr/>
        </p:nvSpPr>
        <p:spPr>
          <a:xfrm rot="16200000">
            <a:off x="-3070080" y="3070800"/>
            <a:ext cx="6857640" cy="716760"/>
          </a:xfrm>
          <a:prstGeom prst="rect">
            <a:avLst/>
          </a:prstGeom>
          <a:gradFill rotWithShape="0">
            <a:gsLst>
              <a:gs pos="0">
                <a:srgbClr val="26C7FF"/>
              </a:gs>
              <a:gs pos="100000">
                <a:srgbClr val="0097CC"/>
              </a:gs>
            </a:gsLst>
            <a:path path="circle">
              <a:fillToRect l="50000" t="50000" r="50000" b="50000"/>
            </a:path>
          </a:gradFill>
          <a:ln w="0">
            <a:noFill/>
          </a:ln>
          <a:effectLst>
            <a:outerShdw blurRad="380880" sx="105000" sy="105000" algn="ctr" rotWithShape="0">
              <a:schemeClr val="tx1">
                <a:alpha val="25000"/>
              </a:schemeClr>
            </a:outerShdw>
          </a:effectLst>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800" b="0" strike="noStrike" spc="-1" dirty="0">
                <a:solidFill>
                  <a:srgbClr val="FFFFFF"/>
                </a:solidFill>
                <a:latin typeface="Century Gothic"/>
              </a:rPr>
              <a:t>Young people and stopping vaping</a:t>
            </a:r>
            <a:endParaRPr lang="en-GB" sz="1800" b="0" strike="noStrike" spc="-1" dirty="0">
              <a:solidFill>
                <a:srgbClr val="000000"/>
              </a:solidFill>
              <a:latin typeface="+mn-lt"/>
            </a:endParaRPr>
          </a:p>
        </p:txBody>
      </p:sp>
      <p:sp>
        <p:nvSpPr>
          <p:cNvPr id="207" name="PlaceHolder 1"/>
          <p:cNvSpPr>
            <a:spLocks noGrp="1"/>
          </p:cNvSpPr>
          <p:nvPr>
            <p:ph type="title"/>
          </p:nvPr>
        </p:nvSpPr>
        <p:spPr>
          <a:xfrm>
            <a:off x="1163520" y="452880"/>
            <a:ext cx="10188360" cy="1043280"/>
          </a:xfrm>
          <a:prstGeom prst="rect">
            <a:avLst/>
          </a:prstGeom>
          <a:noFill/>
          <a:ln w="0">
            <a:noFill/>
          </a:ln>
        </p:spPr>
        <p:txBody>
          <a:bodyPr anchor="ctr">
            <a:noAutofit/>
          </a:bodyPr>
          <a:lstStyle/>
          <a:p>
            <a:pPr indent="0">
              <a:lnSpc>
                <a:spcPts val="3200"/>
              </a:lnSpc>
              <a:buNone/>
            </a:pPr>
            <a:r>
              <a:rPr lang="en-GB" sz="2800" b="1" strike="noStrike" spc="-1">
                <a:solidFill>
                  <a:schemeClr val="accent1"/>
                </a:solidFill>
                <a:latin typeface="Century Gothic"/>
              </a:rPr>
              <a:t>Click to edit Master title style</a:t>
            </a:r>
            <a:endParaRPr lang="en-US" sz="2800" b="0" strike="noStrike" spc="-1">
              <a:solidFill>
                <a:srgbClr val="414141"/>
              </a:solidFill>
              <a:latin typeface="Century Gothic"/>
            </a:endParaRPr>
          </a:p>
        </p:txBody>
      </p:sp>
      <p:sp>
        <p:nvSpPr>
          <p:cNvPr id="208" name="PlaceHolder 2"/>
          <p:cNvSpPr>
            <a:spLocks noGrp="1"/>
          </p:cNvSpPr>
          <p:nvPr>
            <p:ph type="body"/>
          </p:nvPr>
        </p:nvSpPr>
        <p:spPr>
          <a:xfrm>
            <a:off x="762120" y="1752480"/>
            <a:ext cx="10621800" cy="4190760"/>
          </a:xfrm>
          <a:prstGeom prst="rect">
            <a:avLst/>
          </a:prstGeom>
          <a:noFill/>
          <a:ln w="0">
            <a:noFill/>
          </a:ln>
        </p:spPr>
        <p:txBody>
          <a:bodyPr anchor="t">
            <a:noAutofit/>
          </a:bodyPr>
          <a:lstStyle/>
          <a:p>
            <a:pPr marL="266760"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Click to edit Master text styles</a:t>
            </a:r>
            <a:endParaRPr lang="en-US" sz="1900" b="0" strike="noStrike" spc="-1">
              <a:solidFill>
                <a:srgbClr val="414141"/>
              </a:solidFill>
              <a:latin typeface="Century Gothic"/>
            </a:endParaRPr>
          </a:p>
          <a:p>
            <a:pPr marL="2514600" lvl="5" indent="-228600">
              <a:lnSpc>
                <a:spcPct val="90000"/>
              </a:lnSpc>
              <a:spcBef>
                <a:spcPts val="499"/>
              </a:spcBef>
              <a:buClr>
                <a:srgbClr val="414141"/>
              </a:buClr>
              <a:buFont typeface="Arial"/>
              <a:buChar char="•"/>
            </a:pPr>
            <a:r>
              <a:rPr lang="en-GB" sz="1800" b="0" strike="noStrike" spc="-1">
                <a:solidFill>
                  <a:srgbClr val="414141"/>
                </a:solidFill>
                <a:latin typeface="Century Gothic"/>
              </a:rPr>
              <a:t>Second level</a:t>
            </a:r>
            <a:endParaRPr lang="en-US" sz="1800" b="0" strike="noStrike" spc="-1">
              <a:solidFill>
                <a:srgbClr val="414141"/>
              </a:solidFill>
              <a:latin typeface="Century Gothic"/>
            </a:endParaRPr>
          </a:p>
          <a:p>
            <a:pPr marL="2514600" lvl="5" indent="-228600">
              <a:lnSpc>
                <a:spcPct val="90000"/>
              </a:lnSpc>
              <a:spcBef>
                <a:spcPts val="499"/>
              </a:spcBef>
              <a:buClr>
                <a:srgbClr val="414141"/>
              </a:buClr>
              <a:buFont typeface="Arial"/>
              <a:buChar char="•"/>
            </a:pPr>
            <a:r>
              <a:rPr lang="en-GB" sz="1800" b="0" strike="noStrike" spc="-1">
                <a:solidFill>
                  <a:srgbClr val="414141"/>
                </a:solidFill>
                <a:latin typeface="Century Gothic"/>
              </a:rPr>
              <a:t>Third level</a:t>
            </a:r>
            <a:endParaRPr lang="en-US" sz="1800" b="0" strike="noStrike" spc="-1">
              <a:solidFill>
                <a:srgbClr val="414141"/>
              </a:solidFill>
              <a:latin typeface="Century Gothic"/>
            </a:endParaRPr>
          </a:p>
          <a:p>
            <a:pPr marL="2514600" lvl="5" indent="-228600">
              <a:lnSpc>
                <a:spcPct val="90000"/>
              </a:lnSpc>
              <a:spcBef>
                <a:spcPts val="499"/>
              </a:spcBef>
              <a:buClr>
                <a:srgbClr val="414141"/>
              </a:buClr>
              <a:buFont typeface="Arial"/>
              <a:buChar char="•"/>
            </a:pPr>
            <a:r>
              <a:rPr lang="en-GB" sz="1800" b="0" strike="noStrike" spc="-1">
                <a:solidFill>
                  <a:srgbClr val="414141"/>
                </a:solidFill>
                <a:latin typeface="Century Gothic"/>
              </a:rPr>
              <a:t>Fourth level</a:t>
            </a:r>
            <a:endParaRPr lang="en-US" sz="1800" b="0" strike="noStrike" spc="-1">
              <a:solidFill>
                <a:srgbClr val="414141"/>
              </a:solidFill>
              <a:latin typeface="Century Gothic"/>
            </a:endParaRPr>
          </a:p>
          <a:p>
            <a:pPr marL="2514600" lvl="5" indent="-228600">
              <a:lnSpc>
                <a:spcPct val="90000"/>
              </a:lnSpc>
              <a:spcBef>
                <a:spcPts val="499"/>
              </a:spcBef>
              <a:buClr>
                <a:srgbClr val="414141"/>
              </a:buClr>
              <a:buFont typeface="Arial"/>
              <a:buChar char="•"/>
            </a:pPr>
            <a:r>
              <a:rPr lang="en-GB" sz="1800" b="0" strike="noStrike" spc="-1">
                <a:solidFill>
                  <a:srgbClr val="414141"/>
                </a:solidFill>
                <a:latin typeface="Century Gothic"/>
              </a:rPr>
              <a:t>Fifth level</a:t>
            </a:r>
            <a:endParaRPr lang="en-US" sz="1800" b="0" strike="noStrike" spc="-1">
              <a:solidFill>
                <a:srgbClr val="414141"/>
              </a:solidFill>
              <a:latin typeface="Century Gothic"/>
            </a:endParaRPr>
          </a:p>
        </p:txBody>
      </p:sp>
      <p:sp>
        <p:nvSpPr>
          <p:cNvPr id="209" name="PlaceHolder 3"/>
          <p:cNvSpPr>
            <a:spLocks noGrp="1"/>
          </p:cNvSpPr>
          <p:nvPr>
            <p:ph type="ftr" idx="1"/>
          </p:nvPr>
        </p:nvSpPr>
        <p:spPr>
          <a:xfrm>
            <a:off x="790920" y="6412680"/>
            <a:ext cx="10488240" cy="364680"/>
          </a:xfrm>
          <a:prstGeom prst="rect">
            <a:avLst/>
          </a:prstGeom>
          <a:noFill/>
          <a:ln w="0">
            <a:noFill/>
          </a:ln>
        </p:spPr>
        <p:txBody>
          <a:bodyPr lIns="90000" tIns="45000" rIns="90000" bIns="45000" anchor="t">
            <a:noAutofit/>
          </a:bodyPr>
          <a:lstStyle>
            <a:lvl1pPr indent="0" algn="ctr">
              <a:buNone/>
              <a:defRPr lang="en-GB" sz="1400" b="0" strike="noStrike" spc="-1">
                <a:solidFill>
                  <a:srgbClr val="000000"/>
                </a:solidFill>
                <a:latin typeface="Times New Roman"/>
              </a:defRPr>
            </a:lvl1pPr>
          </a:lstStyle>
          <a:p>
            <a:pPr indent="0" algn="ctr">
              <a:buNone/>
            </a:pPr>
            <a:r>
              <a:rPr lang="en-GB" sz="1400" b="0" strike="noStrike" spc="-1">
                <a:solidFill>
                  <a:srgbClr val="000000"/>
                </a:solidFill>
                <a:latin typeface="Times New Roman"/>
              </a:rPr>
              <a:t>&lt;footer&gt;</a:t>
            </a: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6" name="TextBox 3"/>
          <p:cNvSpPr/>
          <p:nvPr/>
        </p:nvSpPr>
        <p:spPr>
          <a:xfrm rot="16200000">
            <a:off x="-3070080" y="3070800"/>
            <a:ext cx="6857640" cy="716760"/>
          </a:xfrm>
          <a:prstGeom prst="rect">
            <a:avLst/>
          </a:prstGeom>
          <a:gradFill rotWithShape="0">
            <a:gsLst>
              <a:gs pos="0">
                <a:srgbClr val="26C7FF"/>
              </a:gs>
              <a:gs pos="100000">
                <a:srgbClr val="0097CC"/>
              </a:gs>
            </a:gsLst>
            <a:path path="circle">
              <a:fillToRect l="50000" t="50000" r="50000" b="50000"/>
            </a:path>
          </a:gradFill>
          <a:ln w="0">
            <a:noFill/>
          </a:ln>
          <a:effectLst>
            <a:outerShdw blurRad="380880" sx="105000" sy="105000" algn="ctr" rotWithShape="0">
              <a:schemeClr val="tx1">
                <a:alpha val="25000"/>
              </a:schemeClr>
            </a:outerShdw>
          </a:effectLst>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800" b="0" strike="noStrike" spc="-1" dirty="0">
                <a:solidFill>
                  <a:srgbClr val="FFFFFF"/>
                </a:solidFill>
                <a:latin typeface="Century Gothic"/>
              </a:rPr>
              <a:t>Young people and stopping vaping</a:t>
            </a:r>
            <a:endParaRPr lang="en-GB" sz="1800" b="0" strike="noStrike" spc="-1" dirty="0">
              <a:solidFill>
                <a:srgbClr val="000000"/>
              </a:solidFill>
              <a:latin typeface="+mn-lt"/>
            </a:endParaRPr>
          </a:p>
        </p:txBody>
      </p:sp>
      <p:sp>
        <p:nvSpPr>
          <p:cNvPr id="247" name="PlaceHolder 1"/>
          <p:cNvSpPr>
            <a:spLocks noGrp="1"/>
          </p:cNvSpPr>
          <p:nvPr>
            <p:ph type="title"/>
          </p:nvPr>
        </p:nvSpPr>
        <p:spPr>
          <a:xfrm>
            <a:off x="1268280" y="712080"/>
            <a:ext cx="3931920" cy="1993320"/>
          </a:xfrm>
          <a:prstGeom prst="rect">
            <a:avLst/>
          </a:prstGeom>
          <a:solidFill>
            <a:schemeClr val="accent1"/>
          </a:solidFill>
          <a:ln w="0">
            <a:noFill/>
          </a:ln>
        </p:spPr>
        <p:txBody>
          <a:bodyPr lIns="252000" tIns="36000" rIns="252000" bIns="36000" anchor="ctr">
            <a:noAutofit/>
          </a:bodyPr>
          <a:lstStyle/>
          <a:p>
            <a:pPr indent="0">
              <a:lnSpc>
                <a:spcPts val="3200"/>
              </a:lnSpc>
              <a:buNone/>
            </a:pPr>
            <a:r>
              <a:rPr lang="en-GB" sz="2800" b="1" strike="noStrike" spc="-1">
                <a:solidFill>
                  <a:srgbClr val="FFFFFF"/>
                </a:solidFill>
                <a:latin typeface="Century Gothic"/>
              </a:rPr>
              <a:t>Click to edit Master title style</a:t>
            </a:r>
            <a:endParaRPr lang="en-US" sz="2800" b="0" strike="noStrike" spc="-1">
              <a:solidFill>
                <a:srgbClr val="414141"/>
              </a:solidFill>
              <a:latin typeface="Century Gothic"/>
            </a:endParaRPr>
          </a:p>
        </p:txBody>
      </p:sp>
      <p:sp>
        <p:nvSpPr>
          <p:cNvPr id="248" name="PlaceHolder 2"/>
          <p:cNvSpPr>
            <a:spLocks noGrp="1"/>
          </p:cNvSpPr>
          <p:nvPr>
            <p:ph type="body"/>
          </p:nvPr>
        </p:nvSpPr>
        <p:spPr>
          <a:xfrm>
            <a:off x="5552640" y="712080"/>
            <a:ext cx="5799240" cy="5433120"/>
          </a:xfrm>
          <a:prstGeom prst="rect">
            <a:avLst/>
          </a:prstGeom>
          <a:noFill/>
          <a:ln w="0">
            <a:noFill/>
          </a:ln>
        </p:spPr>
        <p:txBody>
          <a:bodyPr anchor="ctr">
            <a:noAutofit/>
          </a:bodyPr>
          <a:lstStyle/>
          <a:p>
            <a:pPr marL="266760"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Click to edit Master text styles</a:t>
            </a:r>
            <a:endParaRPr lang="en-US" sz="1900" b="0" strike="noStrike" spc="-1">
              <a:solidFill>
                <a:srgbClr val="414141"/>
              </a:solidFill>
              <a:latin typeface="Century Gothic"/>
            </a:endParaRPr>
          </a:p>
          <a:p>
            <a:pPr marL="266760" lvl="1"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Second level</a:t>
            </a:r>
            <a:endParaRPr lang="en-US" sz="1900" b="0" strike="noStrike" spc="-1">
              <a:solidFill>
                <a:srgbClr val="414141"/>
              </a:solidFill>
              <a:latin typeface="Century Gothic"/>
            </a:endParaRPr>
          </a:p>
          <a:p>
            <a:pPr marL="266760" lvl="2"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Third level</a:t>
            </a:r>
            <a:endParaRPr lang="en-US" sz="1900" b="0" strike="noStrike" spc="-1">
              <a:solidFill>
                <a:srgbClr val="414141"/>
              </a:solidFill>
              <a:latin typeface="Century Gothic"/>
            </a:endParaRPr>
          </a:p>
          <a:p>
            <a:pPr marL="266760" lvl="3"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Fourth level</a:t>
            </a:r>
            <a:endParaRPr lang="en-US" sz="1900" b="0" strike="noStrike" spc="-1">
              <a:solidFill>
                <a:srgbClr val="414141"/>
              </a:solidFill>
              <a:latin typeface="Century Gothic"/>
            </a:endParaRPr>
          </a:p>
          <a:p>
            <a:pPr marL="266760" lvl="4"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Fifth level</a:t>
            </a:r>
            <a:endParaRPr lang="en-US" sz="1900" b="0" strike="noStrike" spc="-1">
              <a:solidFill>
                <a:srgbClr val="414141"/>
              </a:solidFill>
              <a:latin typeface="Century Gothic"/>
            </a:endParaRPr>
          </a:p>
        </p:txBody>
      </p:sp>
      <p:sp>
        <p:nvSpPr>
          <p:cNvPr id="249" name="PlaceHolder 3"/>
          <p:cNvSpPr>
            <a:spLocks noGrp="1"/>
          </p:cNvSpPr>
          <p:nvPr>
            <p:ph type="body"/>
          </p:nvPr>
        </p:nvSpPr>
        <p:spPr>
          <a:xfrm>
            <a:off x="1268280" y="2705760"/>
            <a:ext cx="3931920" cy="3439440"/>
          </a:xfrm>
          <a:prstGeom prst="rect">
            <a:avLst/>
          </a:prstGeom>
          <a:solidFill>
            <a:schemeClr val="accent1">
              <a:lumMod val="75000"/>
            </a:schemeClr>
          </a:solidFill>
          <a:ln w="0">
            <a:noFill/>
          </a:ln>
        </p:spPr>
        <p:txBody>
          <a:bodyPr lIns="252000" tIns="180000" rIns="252000" bIns="180000" anchor="t">
            <a:noAutofit/>
          </a:bodyPr>
          <a:lstStyle/>
          <a:p>
            <a:pPr indent="0">
              <a:lnSpc>
                <a:spcPts val="2701"/>
              </a:lnSpc>
              <a:spcAft>
                <a:spcPts val="1500"/>
              </a:spcAft>
              <a:buNone/>
              <a:tabLst>
                <a:tab pos="0" algn="l"/>
              </a:tabLst>
            </a:pPr>
            <a:r>
              <a:rPr lang="en-GB" sz="1900" b="0" strike="noStrike" spc="-1">
                <a:solidFill>
                  <a:srgbClr val="FFFFFF"/>
                </a:solidFill>
                <a:latin typeface="Century Gothic"/>
              </a:rPr>
              <a:t>Click to edit Master text styles</a:t>
            </a:r>
            <a:endParaRPr lang="en-US" sz="1900" b="0" strike="noStrike" spc="-1">
              <a:solidFill>
                <a:srgbClr val="414141"/>
              </a:solidFill>
              <a:latin typeface="Century Gothic"/>
            </a:endParaRPr>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 name="TextBox 3"/>
          <p:cNvSpPr/>
          <p:nvPr/>
        </p:nvSpPr>
        <p:spPr>
          <a:xfrm rot="16200000">
            <a:off x="-3070080" y="3070800"/>
            <a:ext cx="6857640" cy="716760"/>
          </a:xfrm>
          <a:prstGeom prst="rect">
            <a:avLst/>
          </a:prstGeom>
          <a:gradFill rotWithShape="0">
            <a:gsLst>
              <a:gs pos="0">
                <a:srgbClr val="26C7FF"/>
              </a:gs>
              <a:gs pos="100000">
                <a:srgbClr val="0097CC"/>
              </a:gs>
            </a:gsLst>
            <a:path path="circle">
              <a:fillToRect l="50000" t="50000" r="50000" b="50000"/>
            </a:path>
          </a:gradFill>
          <a:ln w="0">
            <a:noFill/>
          </a:ln>
          <a:effectLst>
            <a:outerShdw blurRad="380880" sx="105000" sy="105000" algn="ctr" rotWithShape="0">
              <a:schemeClr val="tx1">
                <a:alpha val="25000"/>
              </a:schemeClr>
            </a:outerShdw>
          </a:effectLst>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en-GB" sz="1800" b="0" strike="noStrike" spc="-1">
                <a:solidFill>
                  <a:srgbClr val="FFFFFF"/>
                </a:solidFill>
                <a:latin typeface="Century Gothic"/>
              </a:rPr>
              <a:t>Tobacco Leads Training</a:t>
            </a:r>
            <a:endParaRPr lang="en-GB" sz="1800" b="0" strike="noStrike" spc="-1">
              <a:solidFill>
                <a:srgbClr val="000000"/>
              </a:solidFill>
              <a:latin typeface="Arial"/>
            </a:endParaRPr>
          </a:p>
        </p:txBody>
      </p:sp>
      <p:sp>
        <p:nvSpPr>
          <p:cNvPr id="287" name="Rectangle 1"/>
          <p:cNvSpPr/>
          <p:nvPr/>
        </p:nvSpPr>
        <p:spPr>
          <a:xfrm>
            <a:off x="0" y="0"/>
            <a:ext cx="12191760" cy="6857640"/>
          </a:xfrm>
          <a:prstGeom prst="rect">
            <a:avLst/>
          </a:prstGeom>
          <a:gradFill rotWithShape="0">
            <a:gsLst>
              <a:gs pos="0">
                <a:srgbClr val="99E5FF"/>
              </a:gs>
              <a:gs pos="100000">
                <a:srgbClr val="0084B3"/>
              </a:gs>
            </a:gsLst>
            <a:path path="circle">
              <a:fillToRect l="50000" t="100000" r="50000"/>
            </a:path>
          </a:gra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entury Gothic"/>
            </a:endParaRPr>
          </a:p>
        </p:txBody>
      </p:sp>
      <p:grpSp>
        <p:nvGrpSpPr>
          <p:cNvPr id="288" name="Group 3"/>
          <p:cNvGrpSpPr/>
          <p:nvPr/>
        </p:nvGrpSpPr>
        <p:grpSpPr>
          <a:xfrm>
            <a:off x="4704840" y="2923920"/>
            <a:ext cx="2782080" cy="615240"/>
            <a:chOff x="4704840" y="2923920"/>
            <a:chExt cx="2782080" cy="615240"/>
          </a:xfrm>
        </p:grpSpPr>
        <p:sp>
          <p:nvSpPr>
            <p:cNvPr id="289" name="Freeform 5"/>
            <p:cNvSpPr/>
            <p:nvPr/>
          </p:nvSpPr>
          <p:spPr>
            <a:xfrm>
              <a:off x="4704840" y="2934360"/>
              <a:ext cx="679680" cy="594360"/>
            </a:xfrm>
            <a:custGeom>
              <a:avLst/>
              <a:gdLst>
                <a:gd name="textAreaLeft" fmla="*/ 0 w 679680"/>
                <a:gd name="textAreaRight" fmla="*/ 680040 w 679680"/>
                <a:gd name="textAreaTop" fmla="*/ 0 h 594360"/>
                <a:gd name="textAreaBottom" fmla="*/ 594720 h 594360"/>
              </a:gdLst>
              <a:ahLst/>
              <a:cxnLst/>
              <a:rect l="textAreaLeft" t="textAreaTop" r="textAreaRight" b="textAreaBottom"/>
              <a:pathLst>
                <a:path w="187619" h="164115">
                  <a:moveTo>
                    <a:pt x="0" y="164116"/>
                  </a:moveTo>
                  <a:lnTo>
                    <a:pt x="41187" y="164116"/>
                  </a:lnTo>
                  <a:lnTo>
                    <a:pt x="63963" y="50578"/>
                  </a:lnTo>
                  <a:lnTo>
                    <a:pt x="64343" y="50578"/>
                  </a:lnTo>
                  <a:lnTo>
                    <a:pt x="98602" y="164116"/>
                  </a:lnTo>
                  <a:lnTo>
                    <a:pt x="152886" y="164116"/>
                  </a:lnTo>
                  <a:lnTo>
                    <a:pt x="187619" y="0"/>
                  </a:lnTo>
                  <a:lnTo>
                    <a:pt x="146338" y="0"/>
                  </a:lnTo>
                  <a:lnTo>
                    <a:pt x="123466" y="113729"/>
                  </a:lnTo>
                  <a:lnTo>
                    <a:pt x="122992" y="113729"/>
                  </a:lnTo>
                  <a:lnTo>
                    <a:pt x="89492" y="0"/>
                  </a:lnTo>
                  <a:lnTo>
                    <a:pt x="34924" y="0"/>
                  </a:lnTo>
                  <a:lnTo>
                    <a:pt x="0" y="164116"/>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ndParaRPr>
            </a:p>
          </p:txBody>
        </p:sp>
        <p:sp>
          <p:nvSpPr>
            <p:cNvPr id="290" name="Freeform 6"/>
            <p:cNvSpPr/>
            <p:nvPr/>
          </p:nvSpPr>
          <p:spPr>
            <a:xfrm>
              <a:off x="5383800" y="2924280"/>
              <a:ext cx="570600" cy="614880"/>
            </a:xfrm>
            <a:custGeom>
              <a:avLst/>
              <a:gdLst>
                <a:gd name="textAreaLeft" fmla="*/ 0 w 570600"/>
                <a:gd name="textAreaRight" fmla="*/ 570960 w 570600"/>
                <a:gd name="textAreaTop" fmla="*/ 0 h 614880"/>
                <a:gd name="textAreaBottom" fmla="*/ 615240 h 614880"/>
              </a:gdLst>
              <a:ahLst/>
              <a:cxnLst/>
              <a:rect l="textAreaLeft" t="textAreaTop" r="textAreaRight" b="textAreaBottom"/>
              <a:pathLst>
                <a:path w="157535" h="169735">
                  <a:moveTo>
                    <a:pt x="157441" y="8668"/>
                  </a:moveTo>
                  <a:cubicBezTo>
                    <a:pt x="148520" y="5334"/>
                    <a:pt x="130964" y="0"/>
                    <a:pt x="99551" y="0"/>
                  </a:cubicBezTo>
                  <a:cubicBezTo>
                    <a:pt x="38150" y="0"/>
                    <a:pt x="0" y="38767"/>
                    <a:pt x="0" y="93345"/>
                  </a:cubicBezTo>
                  <a:cubicBezTo>
                    <a:pt x="0" y="138494"/>
                    <a:pt x="30179" y="169736"/>
                    <a:pt x="82944" y="169736"/>
                  </a:cubicBezTo>
                  <a:cubicBezTo>
                    <a:pt x="97653" y="169736"/>
                    <a:pt x="115969" y="166973"/>
                    <a:pt x="126503" y="163354"/>
                  </a:cubicBezTo>
                  <a:lnTo>
                    <a:pt x="131153" y="128111"/>
                  </a:lnTo>
                  <a:cubicBezTo>
                    <a:pt x="119670" y="134017"/>
                    <a:pt x="105435" y="137255"/>
                    <a:pt x="89682" y="137255"/>
                  </a:cubicBezTo>
                  <a:cubicBezTo>
                    <a:pt x="63489" y="137255"/>
                    <a:pt x="44983" y="123635"/>
                    <a:pt x="44983" y="94488"/>
                  </a:cubicBezTo>
                  <a:cubicBezTo>
                    <a:pt x="44983" y="63437"/>
                    <a:pt x="62540" y="32385"/>
                    <a:pt x="106384" y="32385"/>
                  </a:cubicBezTo>
                  <a:cubicBezTo>
                    <a:pt x="120240" y="32385"/>
                    <a:pt x="133336" y="34290"/>
                    <a:pt x="147192" y="42291"/>
                  </a:cubicBezTo>
                  <a:lnTo>
                    <a:pt x="157536" y="8668"/>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ndParaRPr>
            </a:p>
          </p:txBody>
        </p:sp>
        <p:sp>
          <p:nvSpPr>
            <p:cNvPr id="291" name="Freeform 7"/>
            <p:cNvSpPr/>
            <p:nvPr/>
          </p:nvSpPr>
          <p:spPr>
            <a:xfrm>
              <a:off x="5902200" y="2923920"/>
              <a:ext cx="525600" cy="614880"/>
            </a:xfrm>
            <a:custGeom>
              <a:avLst/>
              <a:gdLst>
                <a:gd name="textAreaLeft" fmla="*/ 0 w 525600"/>
                <a:gd name="textAreaRight" fmla="*/ 525960 w 525600"/>
                <a:gd name="textAreaTop" fmla="*/ 0 h 614880"/>
                <a:gd name="textAreaBottom" fmla="*/ 615240 h 614880"/>
              </a:gdLst>
              <a:ahLst/>
              <a:cxnLst/>
              <a:rect l="textAreaLeft" t="textAreaTop" r="textAreaRight" b="textAreaBottom"/>
              <a:pathLst>
                <a:path w="145103" h="169735">
                  <a:moveTo>
                    <a:pt x="145104" y="7334"/>
                  </a:moveTo>
                  <a:cubicBezTo>
                    <a:pt x="134095" y="2191"/>
                    <a:pt x="115115" y="0"/>
                    <a:pt x="94996" y="0"/>
                  </a:cubicBezTo>
                  <a:cubicBezTo>
                    <a:pt x="59123" y="0"/>
                    <a:pt x="22112" y="12668"/>
                    <a:pt x="22112" y="55054"/>
                  </a:cubicBezTo>
                  <a:cubicBezTo>
                    <a:pt x="22112" y="101346"/>
                    <a:pt x="85601" y="91535"/>
                    <a:pt x="85601" y="117824"/>
                  </a:cubicBezTo>
                  <a:cubicBezTo>
                    <a:pt x="85601" y="134779"/>
                    <a:pt x="64248" y="137351"/>
                    <a:pt x="50677" y="137351"/>
                  </a:cubicBezTo>
                  <a:cubicBezTo>
                    <a:pt x="36442" y="137351"/>
                    <a:pt x="19075" y="133541"/>
                    <a:pt x="10344" y="127921"/>
                  </a:cubicBezTo>
                  <a:lnTo>
                    <a:pt x="0" y="161258"/>
                  </a:lnTo>
                  <a:cubicBezTo>
                    <a:pt x="14330" y="165735"/>
                    <a:pt x="33690" y="169736"/>
                    <a:pt x="50582" y="169736"/>
                  </a:cubicBezTo>
                  <a:cubicBezTo>
                    <a:pt x="88543" y="169736"/>
                    <a:pt x="130489" y="158020"/>
                    <a:pt x="130489" y="112586"/>
                  </a:cubicBezTo>
                  <a:cubicBezTo>
                    <a:pt x="130489" y="62770"/>
                    <a:pt x="67000" y="71438"/>
                    <a:pt x="67000" y="48196"/>
                  </a:cubicBezTo>
                  <a:cubicBezTo>
                    <a:pt x="67000" y="35052"/>
                    <a:pt x="81046" y="32480"/>
                    <a:pt x="98412" y="32480"/>
                  </a:cubicBezTo>
                  <a:cubicBezTo>
                    <a:pt x="114546" y="32480"/>
                    <a:pt x="126029" y="36004"/>
                    <a:pt x="134475" y="40005"/>
                  </a:cubicBezTo>
                  <a:lnTo>
                    <a:pt x="145009" y="7334"/>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ndParaRPr>
            </a:p>
          </p:txBody>
        </p:sp>
        <p:sp>
          <p:nvSpPr>
            <p:cNvPr id="292" name="Freeform 8"/>
            <p:cNvSpPr/>
            <p:nvPr/>
          </p:nvSpPr>
          <p:spPr>
            <a:xfrm>
              <a:off x="6417720" y="2924280"/>
              <a:ext cx="570240" cy="614880"/>
            </a:xfrm>
            <a:custGeom>
              <a:avLst/>
              <a:gdLst>
                <a:gd name="textAreaLeft" fmla="*/ 0 w 570240"/>
                <a:gd name="textAreaRight" fmla="*/ 570600 w 570240"/>
                <a:gd name="textAreaTop" fmla="*/ 0 h 614880"/>
                <a:gd name="textAreaBottom" fmla="*/ 615240 h 614880"/>
              </a:gdLst>
              <a:ahLst/>
              <a:cxnLst/>
              <a:rect l="textAreaLeft" t="textAreaTop" r="textAreaRight" b="textAreaBottom"/>
              <a:pathLst>
                <a:path w="157440" h="169735">
                  <a:moveTo>
                    <a:pt x="157441" y="8668"/>
                  </a:moveTo>
                  <a:cubicBezTo>
                    <a:pt x="148520" y="5334"/>
                    <a:pt x="130964" y="0"/>
                    <a:pt x="99551" y="0"/>
                  </a:cubicBezTo>
                  <a:cubicBezTo>
                    <a:pt x="38150" y="0"/>
                    <a:pt x="0" y="38767"/>
                    <a:pt x="0" y="93345"/>
                  </a:cubicBezTo>
                  <a:cubicBezTo>
                    <a:pt x="0" y="138494"/>
                    <a:pt x="30179" y="169736"/>
                    <a:pt x="82944" y="169736"/>
                  </a:cubicBezTo>
                  <a:cubicBezTo>
                    <a:pt x="97653" y="169736"/>
                    <a:pt x="115969" y="166973"/>
                    <a:pt x="126503" y="163354"/>
                  </a:cubicBezTo>
                  <a:lnTo>
                    <a:pt x="131153" y="128111"/>
                  </a:lnTo>
                  <a:cubicBezTo>
                    <a:pt x="119670" y="134017"/>
                    <a:pt x="105340" y="137255"/>
                    <a:pt x="89682" y="137255"/>
                  </a:cubicBezTo>
                  <a:cubicBezTo>
                    <a:pt x="63489" y="137255"/>
                    <a:pt x="44983" y="123635"/>
                    <a:pt x="44983" y="94488"/>
                  </a:cubicBezTo>
                  <a:cubicBezTo>
                    <a:pt x="44983" y="63437"/>
                    <a:pt x="62540" y="32385"/>
                    <a:pt x="106384" y="32385"/>
                  </a:cubicBezTo>
                  <a:cubicBezTo>
                    <a:pt x="120240" y="32385"/>
                    <a:pt x="133336" y="34290"/>
                    <a:pt x="147097" y="42291"/>
                  </a:cubicBezTo>
                  <a:lnTo>
                    <a:pt x="157441" y="8668"/>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ndParaRPr>
            </a:p>
          </p:txBody>
        </p:sp>
        <p:sp>
          <p:nvSpPr>
            <p:cNvPr id="293" name="Freeform 9"/>
            <p:cNvSpPr/>
            <p:nvPr/>
          </p:nvSpPr>
          <p:spPr>
            <a:xfrm>
              <a:off x="7005960" y="2934360"/>
              <a:ext cx="480960" cy="594360"/>
            </a:xfrm>
            <a:custGeom>
              <a:avLst/>
              <a:gdLst>
                <a:gd name="textAreaLeft" fmla="*/ 0 w 480960"/>
                <a:gd name="textAreaRight" fmla="*/ 481320 w 480960"/>
                <a:gd name="textAreaTop" fmla="*/ 0 h 594360"/>
                <a:gd name="textAreaBottom" fmla="*/ 594720 h 594360"/>
              </a:gdLst>
              <a:ahLst/>
              <a:cxnLst/>
              <a:rect l="textAreaLeft" t="textAreaTop" r="textAreaRight" b="textAreaBottom"/>
              <a:pathLst>
                <a:path w="132766" h="164115">
                  <a:moveTo>
                    <a:pt x="12812" y="164116"/>
                  </a:moveTo>
                  <a:lnTo>
                    <a:pt x="57131" y="164116"/>
                  </a:lnTo>
                  <a:lnTo>
                    <a:pt x="85031" y="32480"/>
                  </a:lnTo>
                  <a:lnTo>
                    <a:pt x="125744" y="32480"/>
                  </a:lnTo>
                  <a:lnTo>
                    <a:pt x="132767" y="0"/>
                  </a:lnTo>
                  <a:lnTo>
                    <a:pt x="7023" y="0"/>
                  </a:lnTo>
                  <a:lnTo>
                    <a:pt x="0" y="32480"/>
                  </a:lnTo>
                  <a:lnTo>
                    <a:pt x="40713" y="32480"/>
                  </a:lnTo>
                  <a:lnTo>
                    <a:pt x="12812" y="164116"/>
                  </a:lnTo>
                  <a:close/>
                </a:path>
              </a:pathLst>
            </a:custGeom>
            <a:solidFill>
              <a:srgbClr val="FFFFFF"/>
            </a:solidFill>
            <a:ln w="942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endParaRPr lang="en-US" sz="1800" b="0" strike="noStrike" spc="-1">
                <a:solidFill>
                  <a:srgbClr val="414141"/>
                </a:solidFill>
                <a:latin typeface="Century Gothic"/>
              </a:endParaRPr>
            </a:p>
          </p:txBody>
        </p:sp>
      </p:grpSp>
      <p:sp>
        <p:nvSpPr>
          <p:cNvPr id="294" name="TextBox 11"/>
          <p:cNvSpPr/>
          <p:nvPr/>
        </p:nvSpPr>
        <p:spPr>
          <a:xfrm>
            <a:off x="2289240" y="5700960"/>
            <a:ext cx="7613280" cy="333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1600" b="0" strike="noStrike" spc="-1">
                <a:solidFill>
                  <a:srgbClr val="000000"/>
                </a:solidFill>
                <a:latin typeface="Century Gothic"/>
              </a:rPr>
              <a:t>© National Centre for Smoking Cessation and Training</a:t>
            </a:r>
            <a:endParaRPr lang="en-GB" sz="1600" b="0" strike="noStrike" spc="-1">
              <a:solidFill>
                <a:srgbClr val="000000"/>
              </a:solidFill>
              <a:latin typeface="Arial"/>
            </a:endParaRPr>
          </a:p>
        </p:txBody>
      </p:sp>
      <p:sp>
        <p:nvSpPr>
          <p:cNvPr id="29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r>
              <a:rPr lang="en-US" sz="1800" b="0" strike="noStrike" spc="-1">
                <a:solidFill>
                  <a:srgbClr val="414141"/>
                </a:solidFill>
                <a:latin typeface="Century Gothic"/>
              </a:rPr>
              <a:t>Click to edit the title text format</a:t>
            </a:r>
          </a:p>
        </p:txBody>
      </p:sp>
      <p:sp>
        <p:nvSpPr>
          <p:cNvPr id="296"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lnSpc>
                <a:spcPts val="2701"/>
              </a:lnSpc>
              <a:spcBef>
                <a:spcPts val="1417"/>
              </a:spcBef>
              <a:buClr>
                <a:srgbClr val="000000"/>
              </a:buClr>
              <a:buSzPct val="45000"/>
              <a:buFont typeface="Wingdings" charset="2"/>
              <a:buChar char=""/>
            </a:pPr>
            <a:r>
              <a:rPr lang="en-US" sz="1900" b="0" strike="noStrike" spc="-1">
                <a:solidFill>
                  <a:srgbClr val="414141"/>
                </a:solidFill>
                <a:latin typeface="Century Gothic"/>
              </a:rPr>
              <a:t>Click to edit the outline text format</a:t>
            </a:r>
          </a:p>
          <a:p>
            <a:pPr marL="864000" lvl="1" indent="-324000">
              <a:lnSpc>
                <a:spcPts val="2701"/>
              </a:lnSpc>
              <a:spcBef>
                <a:spcPts val="1134"/>
              </a:spcBef>
              <a:buClr>
                <a:srgbClr val="000000"/>
              </a:buClr>
              <a:buSzPct val="75000"/>
              <a:buFont typeface="Symbol" charset="2"/>
              <a:buChar char=""/>
            </a:pPr>
            <a:r>
              <a:rPr lang="en-US" sz="1900" b="0" strike="noStrike" spc="-1">
                <a:solidFill>
                  <a:srgbClr val="414141"/>
                </a:solidFill>
                <a:latin typeface="Century Gothic"/>
              </a:rPr>
              <a:t>Second Outline Level</a:t>
            </a:r>
          </a:p>
          <a:p>
            <a:pPr marL="1296000" lvl="2" indent="-288000">
              <a:lnSpc>
                <a:spcPts val="2701"/>
              </a:lnSpc>
              <a:spcBef>
                <a:spcPts val="850"/>
              </a:spcBef>
              <a:buClr>
                <a:srgbClr val="000000"/>
              </a:buClr>
              <a:buSzPct val="45000"/>
              <a:buFont typeface="Wingdings" charset="2"/>
              <a:buChar char=""/>
            </a:pPr>
            <a:r>
              <a:rPr lang="en-US" sz="1900" b="0" strike="noStrike" spc="-1">
                <a:solidFill>
                  <a:srgbClr val="414141"/>
                </a:solidFill>
                <a:latin typeface="Century Gothic"/>
              </a:rPr>
              <a:t>Third Outline Level</a:t>
            </a:r>
          </a:p>
          <a:p>
            <a:pPr marL="1728000" lvl="3" indent="-216000">
              <a:lnSpc>
                <a:spcPts val="2701"/>
              </a:lnSpc>
              <a:spcBef>
                <a:spcPts val="567"/>
              </a:spcBef>
              <a:buClr>
                <a:srgbClr val="000000"/>
              </a:buClr>
              <a:buSzPct val="75000"/>
              <a:buFont typeface="Symbol" charset="2"/>
              <a:buChar char=""/>
            </a:pPr>
            <a:r>
              <a:rPr lang="en-US" sz="1900" b="0" strike="noStrike" spc="-1">
                <a:solidFill>
                  <a:srgbClr val="414141"/>
                </a:solidFill>
                <a:latin typeface="Century Gothic"/>
              </a:rPr>
              <a:t>Fourth Outline Level</a:t>
            </a:r>
          </a:p>
          <a:p>
            <a:pPr marL="2160000" lvl="4" indent="-216000">
              <a:lnSpc>
                <a:spcPts val="2701"/>
              </a:lnSpc>
              <a:spcBef>
                <a:spcPts val="283"/>
              </a:spcBef>
              <a:buClr>
                <a:srgbClr val="000000"/>
              </a:buClr>
              <a:buSzPct val="45000"/>
              <a:buFont typeface="Wingdings" charset="2"/>
              <a:buChar char=""/>
            </a:pPr>
            <a:r>
              <a:rPr lang="en-US" sz="2000" b="0" strike="noStrike" spc="-1">
                <a:solidFill>
                  <a:srgbClr val="414141"/>
                </a:solidFill>
                <a:latin typeface="Century Gothic"/>
              </a:rPr>
              <a:t>Fifth Outline Level</a:t>
            </a:r>
          </a:p>
          <a:p>
            <a:pPr marL="2592000" lvl="5" indent="-216000">
              <a:lnSpc>
                <a:spcPts val="2701"/>
              </a:lnSpc>
              <a:spcBef>
                <a:spcPts val="283"/>
              </a:spcBef>
              <a:buClr>
                <a:srgbClr val="000000"/>
              </a:buClr>
              <a:buSzPct val="45000"/>
              <a:buFont typeface="Wingdings" charset="2"/>
              <a:buChar char=""/>
            </a:pPr>
            <a:r>
              <a:rPr lang="en-US" sz="2000" b="0" strike="noStrike" spc="-1">
                <a:solidFill>
                  <a:srgbClr val="414141"/>
                </a:solidFill>
                <a:latin typeface="Century Gothic"/>
              </a:rPr>
              <a:t>Sixth Outline Level</a:t>
            </a:r>
          </a:p>
          <a:p>
            <a:pPr marL="3024000" lvl="6" indent="-216000">
              <a:lnSpc>
                <a:spcPts val="2701"/>
              </a:lnSpc>
              <a:spcBef>
                <a:spcPts val="283"/>
              </a:spcBef>
              <a:buClr>
                <a:srgbClr val="000000"/>
              </a:buClr>
              <a:buSzPct val="45000"/>
              <a:buFont typeface="Wingdings" charset="2"/>
              <a:buChar char=""/>
            </a:pPr>
            <a:r>
              <a:rPr lang="en-US" sz="2000" b="0" strike="noStrike" spc="-1">
                <a:solidFill>
                  <a:srgbClr val="414141"/>
                </a:solidFill>
                <a:latin typeface="Century Gothic"/>
              </a:rPr>
              <a:t>Seventh Outline Level</a:t>
            </a: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3.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4.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5.xml"/><Relationship Id="rId1" Type="http://schemas.openxmlformats.org/officeDocument/2006/relationships/slideLayout" Target="../slideLayouts/slideLayout7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9.xml"/><Relationship Id="rId1" Type="http://schemas.openxmlformats.org/officeDocument/2006/relationships/slideLayout" Target="../slideLayouts/slideLayout7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 name="PlaceHolder 1"/>
          <p:cNvSpPr>
            <a:spLocks noGrp="1"/>
          </p:cNvSpPr>
          <p:nvPr>
            <p:ph type="subTitle"/>
          </p:nvPr>
        </p:nvSpPr>
        <p:spPr>
          <a:xfrm>
            <a:off x="1137960" y="3389040"/>
            <a:ext cx="10213920" cy="1452600"/>
          </a:xfrm>
          <a:prstGeom prst="rect">
            <a:avLst/>
          </a:prstGeom>
          <a:noFill/>
          <a:ln w="0">
            <a:noFill/>
          </a:ln>
        </p:spPr>
        <p:txBody>
          <a:bodyPr anchor="b">
            <a:noAutofit/>
          </a:bodyPr>
          <a:lstStyle/>
          <a:p>
            <a:pPr>
              <a:lnSpc>
                <a:spcPts val="2999"/>
              </a:lnSpc>
              <a:tabLst>
                <a:tab pos="0" algn="l"/>
              </a:tabLst>
            </a:pPr>
            <a:r>
              <a:rPr lang="en-US" sz="2000" b="0" strike="noStrike" spc="-1">
                <a:solidFill>
                  <a:srgbClr val="000000"/>
                </a:solidFill>
                <a:latin typeface="Century Gothic"/>
              </a:rPr>
              <a:t>Trainer name</a:t>
            </a:r>
            <a:endParaRPr lang="en-GB" sz="2000" b="0" strike="noStrike" spc="-1">
              <a:solidFill>
                <a:srgbClr val="000000"/>
              </a:solidFill>
              <a:latin typeface="Arial"/>
            </a:endParaRPr>
          </a:p>
          <a:p>
            <a:pPr>
              <a:lnSpc>
                <a:spcPts val="2999"/>
              </a:lnSpc>
              <a:tabLst>
                <a:tab pos="0" algn="l"/>
              </a:tabLst>
            </a:pPr>
            <a:r>
              <a:rPr lang="en-US" sz="2000" b="0" strike="noStrike" spc="-1">
                <a:solidFill>
                  <a:srgbClr val="000000"/>
                </a:solidFill>
                <a:latin typeface="Century Gothic"/>
              </a:rPr>
              <a:t>Admin / Technical support</a:t>
            </a:r>
            <a:endParaRPr lang="en-GB" sz="2000" b="0" strike="noStrike" spc="-1">
              <a:solidFill>
                <a:srgbClr val="000000"/>
              </a:solidFill>
              <a:latin typeface="Arial"/>
            </a:endParaRPr>
          </a:p>
        </p:txBody>
      </p:sp>
      <p:sp>
        <p:nvSpPr>
          <p:cNvPr id="340" name="PlaceHolder 2"/>
          <p:cNvSpPr>
            <a:spLocks noGrp="1"/>
          </p:cNvSpPr>
          <p:nvPr>
            <p:ph type="title"/>
          </p:nvPr>
        </p:nvSpPr>
        <p:spPr>
          <a:xfrm>
            <a:off x="1137960" y="953640"/>
            <a:ext cx="10213920" cy="2302560"/>
          </a:xfrm>
          <a:prstGeom prst="rect">
            <a:avLst/>
          </a:prstGeom>
          <a:noFill/>
          <a:ln w="0">
            <a:noFill/>
          </a:ln>
        </p:spPr>
        <p:txBody>
          <a:bodyPr anchor="t">
            <a:normAutofit/>
          </a:bodyPr>
          <a:lstStyle/>
          <a:p>
            <a:pPr indent="0">
              <a:lnSpc>
                <a:spcPts val="5601"/>
              </a:lnSpc>
              <a:buNone/>
              <a:tabLst>
                <a:tab pos="0" algn="l"/>
              </a:tabLst>
            </a:pPr>
            <a:r>
              <a:rPr lang="en-GB" sz="4000" b="1" strike="noStrike" spc="-1" dirty="0">
                <a:solidFill>
                  <a:srgbClr val="FFFFFF"/>
                </a:solidFill>
                <a:latin typeface="Century Gothic"/>
              </a:rPr>
              <a:t>Young people and stopping vaping</a:t>
            </a:r>
            <a:br>
              <a:rPr sz="4000" dirty="0"/>
            </a:br>
            <a:r>
              <a:rPr lang="en-GB" sz="3700" b="0" strike="noStrike" spc="-1" dirty="0">
                <a:solidFill>
                  <a:srgbClr val="FFFFFF"/>
                </a:solidFill>
                <a:latin typeface="Century Gothic"/>
              </a:rPr>
              <a:t>Core skills training</a:t>
            </a:r>
            <a:endParaRPr lang="en-US" sz="3700" b="0" strike="noStrike" spc="-1" dirty="0">
              <a:solidFill>
                <a:srgbClr val="414141"/>
              </a:solidFill>
              <a:latin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PlaceHolder 1"/>
          <p:cNvSpPr>
            <a:spLocks noGrp="1"/>
          </p:cNvSpPr>
          <p:nvPr>
            <p:ph type="title"/>
          </p:nvPr>
        </p:nvSpPr>
        <p:spPr>
          <a:xfrm>
            <a:off x="1163520" y="452880"/>
            <a:ext cx="10188360" cy="1043280"/>
          </a:xfrm>
          <a:prstGeom prst="rect">
            <a:avLst/>
          </a:prstGeom>
          <a:noFill/>
          <a:ln w="0">
            <a:noFill/>
          </a:ln>
        </p:spPr>
        <p:txBody>
          <a:bodyPr anchor="ctr">
            <a:noAutofit/>
          </a:bodyPr>
          <a:lstStyle/>
          <a:p>
            <a:pPr indent="0">
              <a:lnSpc>
                <a:spcPts val="3200"/>
              </a:lnSpc>
              <a:buNone/>
            </a:pPr>
            <a:r>
              <a:rPr lang="en-GB" sz="2800" b="1" strike="noStrike" spc="-1">
                <a:solidFill>
                  <a:schemeClr val="accent1"/>
                </a:solidFill>
                <a:latin typeface="Century Gothic"/>
              </a:rPr>
              <a:t>Considerations and adjustments</a:t>
            </a:r>
            <a:endParaRPr lang="en-US" sz="2800" b="0" strike="noStrike" spc="-1">
              <a:solidFill>
                <a:srgbClr val="414141"/>
              </a:solidFill>
              <a:latin typeface="Century Gothic"/>
            </a:endParaRPr>
          </a:p>
        </p:txBody>
      </p:sp>
      <p:sp>
        <p:nvSpPr>
          <p:cNvPr id="370" name="Content Placeholder 3"/>
          <p:cNvSpPr/>
          <p:nvPr/>
        </p:nvSpPr>
        <p:spPr>
          <a:xfrm>
            <a:off x="1166400" y="1710360"/>
            <a:ext cx="9280800" cy="4379760"/>
          </a:xfrm>
          <a:prstGeom prst="rect">
            <a:avLst/>
          </a:prstGeom>
          <a:noFill/>
          <a:ln w="0">
            <a:noFill/>
          </a:ln>
        </p:spPr>
        <p:style>
          <a:lnRef idx="0">
            <a:scrgbClr r="0" g="0" b="0"/>
          </a:lnRef>
          <a:fillRef idx="0">
            <a:scrgbClr r="0" g="0" b="0"/>
          </a:fillRef>
          <a:effectRef idx="0">
            <a:scrgbClr r="0" g="0" b="0"/>
          </a:effectRef>
          <a:fontRef idx="minor"/>
        </p:style>
        <p:txBody>
          <a:bodyPr anchor="t">
            <a:noAutofit/>
          </a:bodyPr>
          <a:lstStyle/>
          <a:p>
            <a:pPr>
              <a:lnSpc>
                <a:spcPts val="2599"/>
              </a:lnSpc>
              <a:spcAft>
                <a:spcPts val="799"/>
              </a:spcAft>
              <a:tabLst>
                <a:tab pos="0" algn="l"/>
              </a:tabLst>
            </a:pPr>
            <a:r>
              <a:rPr lang="en-GB" sz="1900" b="1" strike="noStrike" spc="-1">
                <a:solidFill>
                  <a:srgbClr val="414141"/>
                </a:solidFill>
                <a:latin typeface="Century Gothic"/>
              </a:rPr>
              <a:t>Consider adjustments that can be made based </a:t>
            </a:r>
            <a:br>
              <a:rPr sz="1900"/>
            </a:br>
            <a:r>
              <a:rPr lang="en-GB" sz="1900" b="1" strike="noStrike" spc="-1">
                <a:solidFill>
                  <a:srgbClr val="414141"/>
                </a:solidFill>
                <a:latin typeface="Century Gothic"/>
              </a:rPr>
              <a:t>on the young persons:</a:t>
            </a:r>
            <a:endParaRPr lang="en-GB" sz="1900" b="0" strike="noStrike" spc="-1">
              <a:solidFill>
                <a:srgbClr val="000000"/>
              </a:solidFill>
              <a:latin typeface="Arial"/>
            </a:endParaRPr>
          </a:p>
          <a:p>
            <a:pPr marL="266760" lvl="1" indent="-266760">
              <a:lnSpc>
                <a:spcPts val="2599"/>
              </a:lnSpc>
              <a:spcBef>
                <a:spcPts val="1199"/>
              </a:spcBef>
              <a:spcAft>
                <a:spcPts val="799"/>
              </a:spcAft>
              <a:buClr>
                <a:srgbClr val="00BDFF"/>
              </a:buClr>
              <a:buSzPct val="120000"/>
              <a:buFont typeface="Wingdings" charset="2"/>
              <a:buChar char=""/>
              <a:tabLst>
                <a:tab pos="0" algn="l"/>
              </a:tabLst>
            </a:pPr>
            <a:r>
              <a:rPr lang="en-GB" sz="1900" b="1" strike="noStrike" spc="-1">
                <a:solidFill>
                  <a:srgbClr val="00B0F0"/>
                </a:solidFill>
                <a:latin typeface="Century Gothic"/>
              </a:rPr>
              <a:t>needs</a:t>
            </a:r>
            <a:r>
              <a:rPr lang="en-GB" sz="1900" b="0" strike="noStrike" spc="-1">
                <a:solidFill>
                  <a:srgbClr val="414141"/>
                </a:solidFill>
                <a:latin typeface="Century Gothic"/>
              </a:rPr>
              <a:t> (what are their drivers, motivators and goals?) </a:t>
            </a:r>
            <a:endParaRPr lang="en-GB" sz="1900" b="0" strike="noStrike" spc="-1">
              <a:solidFill>
                <a:srgbClr val="000000"/>
              </a:solidFill>
              <a:latin typeface="Arial"/>
            </a:endParaRPr>
          </a:p>
          <a:p>
            <a:pPr marL="266760" lvl="1" indent="-266760">
              <a:lnSpc>
                <a:spcPts val="2599"/>
              </a:lnSpc>
              <a:spcBef>
                <a:spcPts val="1199"/>
              </a:spcBef>
              <a:spcAft>
                <a:spcPts val="799"/>
              </a:spcAft>
              <a:buClr>
                <a:srgbClr val="00BDFF"/>
              </a:buClr>
              <a:buSzPct val="120000"/>
              <a:buFont typeface="Wingdings" charset="2"/>
              <a:buChar char=""/>
              <a:tabLst>
                <a:tab pos="0" algn="l"/>
              </a:tabLst>
            </a:pPr>
            <a:r>
              <a:rPr lang="en-GB" sz="1900" b="1" strike="noStrike" spc="-1">
                <a:solidFill>
                  <a:srgbClr val="00B0F0"/>
                </a:solidFill>
                <a:latin typeface="Century Gothic"/>
              </a:rPr>
              <a:t>requirements</a:t>
            </a:r>
            <a:r>
              <a:rPr lang="en-GB" sz="1900" b="1" strike="noStrike" spc="-1">
                <a:solidFill>
                  <a:srgbClr val="414141"/>
                </a:solidFill>
                <a:latin typeface="Century Gothic"/>
              </a:rPr>
              <a:t> </a:t>
            </a:r>
            <a:r>
              <a:rPr lang="en-GB" sz="1900" b="0" strike="noStrike" spc="-1">
                <a:solidFill>
                  <a:srgbClr val="414141"/>
                </a:solidFill>
                <a:latin typeface="Century Gothic"/>
              </a:rPr>
              <a:t>(what reasonable and actionable steps and changes </a:t>
            </a:r>
            <a:br>
              <a:rPr sz="1900"/>
            </a:br>
            <a:r>
              <a:rPr lang="en-GB" sz="1900" b="0" strike="noStrike" spc="-1">
                <a:solidFill>
                  <a:srgbClr val="414141"/>
                </a:solidFill>
                <a:latin typeface="Century Gothic"/>
              </a:rPr>
              <a:t>can be made that align to their needs?)</a:t>
            </a:r>
            <a:endParaRPr lang="en-GB" sz="1900" b="0" strike="noStrike" spc="-1">
              <a:solidFill>
                <a:srgbClr val="000000"/>
              </a:solidFill>
              <a:latin typeface="Arial"/>
            </a:endParaRPr>
          </a:p>
          <a:p>
            <a:pPr marL="266760" lvl="1" indent="-266760">
              <a:lnSpc>
                <a:spcPts val="2599"/>
              </a:lnSpc>
              <a:spcBef>
                <a:spcPts val="1199"/>
              </a:spcBef>
              <a:spcAft>
                <a:spcPts val="799"/>
              </a:spcAft>
              <a:buClr>
                <a:srgbClr val="00BDFF"/>
              </a:buClr>
              <a:buSzPct val="120000"/>
              <a:buFont typeface="Wingdings" charset="2"/>
              <a:buChar char=""/>
              <a:tabLst>
                <a:tab pos="0" algn="l"/>
              </a:tabLst>
            </a:pPr>
            <a:r>
              <a:rPr lang="en-GB" sz="1900" b="1" strike="noStrike" spc="-1">
                <a:solidFill>
                  <a:srgbClr val="00B0F0"/>
                </a:solidFill>
                <a:latin typeface="Century Gothic"/>
              </a:rPr>
              <a:t>circumstances</a:t>
            </a:r>
            <a:r>
              <a:rPr lang="en-GB" sz="1900" b="0" strike="noStrike" spc="-1">
                <a:solidFill>
                  <a:srgbClr val="414141"/>
                </a:solidFill>
                <a:latin typeface="Century Gothic"/>
              </a:rPr>
              <a:t> (what are their limitations, restrictions, access issues, influencers and where do they get support from?) </a:t>
            </a:r>
            <a:endParaRPr lang="en-GB" sz="1900" b="0" strike="noStrike" spc="-1">
              <a:solidFill>
                <a:srgbClr val="000000"/>
              </a:solidFill>
              <a:latin typeface="Arial"/>
            </a:endParaRPr>
          </a:p>
          <a:p>
            <a:pPr marL="266760" lvl="1" indent="-266760">
              <a:lnSpc>
                <a:spcPts val="2599"/>
              </a:lnSpc>
              <a:spcBef>
                <a:spcPts val="1199"/>
              </a:spcBef>
              <a:spcAft>
                <a:spcPts val="799"/>
              </a:spcAft>
              <a:buClr>
                <a:srgbClr val="00BDFF"/>
              </a:buClr>
              <a:buSzPct val="120000"/>
              <a:buFont typeface="Wingdings" charset="2"/>
              <a:buChar char=""/>
              <a:tabLst>
                <a:tab pos="0" algn="l"/>
              </a:tabLst>
            </a:pPr>
            <a:r>
              <a:rPr lang="en-GB" sz="1900" b="1" strike="noStrike" spc="-1">
                <a:solidFill>
                  <a:srgbClr val="00B0F0"/>
                </a:solidFill>
                <a:latin typeface="Century Gothic"/>
              </a:rPr>
              <a:t>preferences</a:t>
            </a:r>
            <a:r>
              <a:rPr lang="en-GB" sz="1900" b="0" strike="noStrike" spc="-1">
                <a:solidFill>
                  <a:srgbClr val="414141"/>
                </a:solidFill>
                <a:latin typeface="Century Gothic"/>
              </a:rPr>
              <a:t> (what are their communication and interaction options </a:t>
            </a:r>
            <a:br>
              <a:rPr sz="1900"/>
            </a:br>
            <a:r>
              <a:rPr lang="en-GB" sz="1900" b="0" strike="noStrike" spc="-1">
                <a:solidFill>
                  <a:srgbClr val="414141"/>
                </a:solidFill>
                <a:latin typeface="Century Gothic"/>
              </a:rPr>
              <a:t>– methods, timing, pace, location, one to one, groups etc.?)</a:t>
            </a:r>
            <a:endParaRPr lang="en-GB" sz="1900" b="0" strike="noStrike" spc="-1">
              <a:solidFill>
                <a:srgbClr val="000000"/>
              </a:solidFill>
              <a:latin typeface="Arial"/>
            </a:endParaRPr>
          </a:p>
        </p:txBody>
      </p:sp>
      <p:pic>
        <p:nvPicPr>
          <p:cNvPr id="371" name="Picture 3"/>
          <p:cNvPicPr/>
          <p:nvPr/>
        </p:nvPicPr>
        <p:blipFill>
          <a:blip r:embed="rId3"/>
          <a:stretch/>
        </p:blipFill>
        <p:spPr>
          <a:xfrm>
            <a:off x="9837000" y="540360"/>
            <a:ext cx="1620000" cy="1620000"/>
          </a:xfrm>
          <a:prstGeom prst="rect">
            <a:avLst/>
          </a:prstGeom>
          <a:ln w="0">
            <a:noFill/>
          </a:ln>
          <a:effectLst>
            <a:outerShdw blurRad="317520" dist="63360" dir="5400000" algn="ctr" rotWithShape="0">
              <a:srgbClr val="000000">
                <a:alpha val="25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2" name="Group 1"/>
          <p:cNvGrpSpPr/>
          <p:nvPr/>
        </p:nvGrpSpPr>
        <p:grpSpPr>
          <a:xfrm>
            <a:off x="1693440" y="2473920"/>
            <a:ext cx="8804520" cy="1490760"/>
            <a:chOff x="1693440" y="2473920"/>
            <a:chExt cx="8804520" cy="1490760"/>
          </a:xfrm>
        </p:grpSpPr>
        <p:sp>
          <p:nvSpPr>
            <p:cNvPr id="373" name="TextBox 2"/>
            <p:cNvSpPr/>
            <p:nvPr/>
          </p:nvSpPr>
          <p:spPr>
            <a:xfrm>
              <a:off x="3184560" y="2473920"/>
              <a:ext cx="7313400" cy="1490760"/>
            </a:xfrm>
            <a:prstGeom prst="rect">
              <a:avLst/>
            </a:prstGeom>
            <a:solidFill>
              <a:srgbClr val="003057"/>
            </a:solidFill>
            <a:ln w="0">
              <a:noFill/>
            </a:ln>
          </p:spPr>
          <p:style>
            <a:lnRef idx="0">
              <a:scrgbClr r="0" g="0" b="0"/>
            </a:lnRef>
            <a:fillRef idx="0">
              <a:scrgbClr r="0" g="0" b="0"/>
            </a:fillRef>
            <a:effectRef idx="0">
              <a:scrgbClr r="0" g="0" b="0"/>
            </a:effectRef>
            <a:fontRef idx="minor"/>
          </p:style>
          <p:txBody>
            <a:bodyPr lIns="396000" tIns="45000" rIns="90000" bIns="108000" anchor="ctr">
              <a:noAutofit/>
            </a:bodyPr>
            <a:lstStyle/>
            <a:p>
              <a:pPr>
                <a:lnSpc>
                  <a:spcPts val="3600"/>
                </a:lnSpc>
              </a:pPr>
              <a:r>
                <a:rPr lang="en-GB" sz="2700" b="1" strike="noStrike" spc="-1">
                  <a:solidFill>
                    <a:srgbClr val="FFFFFF"/>
                  </a:solidFill>
                  <a:latin typeface="Century Gothic"/>
                </a:rPr>
                <a:t>What influences young people’s </a:t>
              </a:r>
              <a:br>
                <a:rPr sz="2700"/>
              </a:br>
              <a:r>
                <a:rPr lang="en-GB" sz="2700" b="1" strike="noStrike" spc="-1">
                  <a:solidFill>
                    <a:srgbClr val="FFFFFF"/>
                  </a:solidFill>
                  <a:latin typeface="Century Gothic"/>
                </a:rPr>
                <a:t>decisions to stop vaping?</a:t>
              </a:r>
              <a:endParaRPr lang="en-GB" sz="2700" b="0" strike="noStrike" spc="-1">
                <a:solidFill>
                  <a:srgbClr val="FFFFFF"/>
                </a:solidFill>
                <a:latin typeface="Arial"/>
              </a:endParaRPr>
            </a:p>
          </p:txBody>
        </p:sp>
        <p:sp>
          <p:nvSpPr>
            <p:cNvPr id="374" name="TextBox 4"/>
            <p:cNvSpPr/>
            <p:nvPr/>
          </p:nvSpPr>
          <p:spPr>
            <a:xfrm>
              <a:off x="1693440" y="2473920"/>
              <a:ext cx="1490760" cy="1490760"/>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5000" b="1" strike="noStrike" spc="-1">
                  <a:solidFill>
                    <a:srgbClr val="003057"/>
                  </a:solidFill>
                  <a:latin typeface="Century Gothic"/>
                </a:rPr>
                <a:t>3</a:t>
              </a:r>
              <a:endParaRPr lang="en-GB" sz="5000" b="0" strike="noStrike" spc="-1">
                <a:solidFill>
                  <a:srgbClr val="000000"/>
                </a:solidFill>
                <a:latin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 name="PlaceHolder 1"/>
          <p:cNvSpPr>
            <a:spLocks noGrp="1"/>
          </p:cNvSpPr>
          <p:nvPr>
            <p:ph/>
          </p:nvPr>
        </p:nvSpPr>
        <p:spPr>
          <a:xfrm>
            <a:off x="1163520" y="2075760"/>
            <a:ext cx="4123440" cy="4434120"/>
          </a:xfrm>
          <a:prstGeom prst="rect">
            <a:avLst/>
          </a:prstGeom>
          <a:noFill/>
          <a:ln w="0">
            <a:noFill/>
          </a:ln>
        </p:spPr>
        <p:txBody>
          <a:bodyPr anchor="t">
            <a:noAutofit/>
          </a:bodyPr>
          <a:lstStyle/>
          <a:p>
            <a:pPr indent="0">
              <a:lnSpc>
                <a:spcPts val="2701"/>
              </a:lnSpc>
              <a:spcAft>
                <a:spcPts val="1199"/>
              </a:spcAft>
              <a:buNone/>
              <a:tabLst>
                <a:tab pos="0" algn="l"/>
              </a:tabLst>
            </a:pPr>
            <a:r>
              <a:rPr lang="en-GB" sz="1900" b="1" strike="noStrike" spc="-1" dirty="0">
                <a:solidFill>
                  <a:srgbClr val="414141"/>
                </a:solidFill>
                <a:latin typeface="Century Gothic"/>
              </a:rPr>
              <a:t>Primary reasons to stop vaping</a:t>
            </a:r>
            <a:endParaRPr lang="en-US" sz="1900" b="0" strike="noStrike" spc="-1" dirty="0">
              <a:solidFill>
                <a:srgbClr val="414141"/>
              </a:solidFill>
              <a:latin typeface="Century Gothic"/>
            </a:endParaRPr>
          </a:p>
          <a:p>
            <a:pPr marL="266760" indent="-266760">
              <a:lnSpc>
                <a:spcPts val="2701"/>
              </a:lnSpc>
              <a:spcBef>
                <a:spcPts val="600"/>
              </a:spcBef>
              <a:spcAft>
                <a:spcPts val="600"/>
              </a:spcAft>
              <a:buClr>
                <a:srgbClr val="00BDFF"/>
              </a:buClr>
              <a:buSzPct val="120000"/>
              <a:buFont typeface="Wingdings" charset="2"/>
              <a:buChar char=""/>
              <a:tabLst>
                <a:tab pos="0" algn="l"/>
              </a:tabLst>
            </a:pPr>
            <a:r>
              <a:rPr lang="en-GB" sz="1900" b="0" strike="noStrike" spc="-1" dirty="0">
                <a:solidFill>
                  <a:srgbClr val="414141"/>
                </a:solidFill>
                <a:latin typeface="Century Gothic"/>
              </a:rPr>
              <a:t>Health concerns</a:t>
            </a:r>
            <a:endParaRPr lang="en-US" sz="1900" b="0" strike="noStrike" spc="-1" dirty="0">
              <a:solidFill>
                <a:srgbClr val="414141"/>
              </a:solidFill>
              <a:latin typeface="Century Gothic"/>
            </a:endParaRPr>
          </a:p>
          <a:p>
            <a:pPr marL="266760" indent="-266760">
              <a:lnSpc>
                <a:spcPts val="2701"/>
              </a:lnSpc>
              <a:spcBef>
                <a:spcPts val="600"/>
              </a:spcBef>
              <a:spcAft>
                <a:spcPts val="600"/>
              </a:spcAft>
              <a:buClr>
                <a:srgbClr val="00BDFF"/>
              </a:buClr>
              <a:buSzPct val="120000"/>
              <a:buFont typeface="Wingdings" charset="2"/>
              <a:buChar char=""/>
              <a:tabLst>
                <a:tab pos="0" algn="l"/>
              </a:tabLst>
            </a:pPr>
            <a:r>
              <a:rPr lang="en-GB" sz="1900" b="0" strike="noStrike" spc="-1" dirty="0">
                <a:solidFill>
                  <a:srgbClr val="414141"/>
                </a:solidFill>
                <a:latin typeface="Century Gothic"/>
              </a:rPr>
              <a:t>Financial cost</a:t>
            </a:r>
            <a:endParaRPr lang="en-US" sz="1900" b="0" strike="noStrike" spc="-1" dirty="0">
              <a:solidFill>
                <a:srgbClr val="414141"/>
              </a:solidFill>
              <a:latin typeface="Century Gothic"/>
            </a:endParaRPr>
          </a:p>
          <a:p>
            <a:pPr marL="266760" indent="-266760">
              <a:lnSpc>
                <a:spcPts val="2701"/>
              </a:lnSpc>
              <a:spcBef>
                <a:spcPts val="600"/>
              </a:spcBef>
              <a:spcAft>
                <a:spcPts val="600"/>
              </a:spcAft>
              <a:buClr>
                <a:srgbClr val="00BDFF"/>
              </a:buClr>
              <a:buSzPct val="120000"/>
              <a:buFont typeface="Wingdings" charset="2"/>
              <a:buChar char=""/>
              <a:tabLst>
                <a:tab pos="0" algn="l"/>
              </a:tabLst>
            </a:pPr>
            <a:r>
              <a:rPr lang="en-GB" sz="1900" b="0" strike="noStrike" spc="-1" dirty="0">
                <a:solidFill>
                  <a:srgbClr val="414141"/>
                </a:solidFill>
                <a:latin typeface="Century Gothic"/>
              </a:rPr>
              <a:t>Dependence</a:t>
            </a:r>
            <a:endParaRPr lang="en-US" sz="1900" b="0" strike="noStrike" spc="-1" dirty="0">
              <a:solidFill>
                <a:srgbClr val="414141"/>
              </a:solidFill>
              <a:latin typeface="Century Gothic"/>
            </a:endParaRPr>
          </a:p>
          <a:p>
            <a:pPr indent="0">
              <a:lnSpc>
                <a:spcPts val="2701"/>
              </a:lnSpc>
              <a:spcAft>
                <a:spcPts val="1199"/>
              </a:spcAft>
              <a:buNone/>
              <a:tabLst>
                <a:tab pos="0" algn="l"/>
              </a:tabLst>
            </a:pPr>
            <a:endParaRPr lang="en-US" sz="1900" b="0" strike="noStrike" spc="-1" dirty="0">
              <a:solidFill>
                <a:srgbClr val="414141"/>
              </a:solidFill>
              <a:latin typeface="Century Gothic"/>
            </a:endParaRPr>
          </a:p>
        </p:txBody>
      </p:sp>
      <p:sp>
        <p:nvSpPr>
          <p:cNvPr id="376" name="PlaceHolder 2"/>
          <p:cNvSpPr>
            <a:spLocks noGrp="1"/>
          </p:cNvSpPr>
          <p:nvPr>
            <p:ph/>
          </p:nvPr>
        </p:nvSpPr>
        <p:spPr>
          <a:xfrm>
            <a:off x="6040080" y="2075760"/>
            <a:ext cx="5311800" cy="4434120"/>
          </a:xfrm>
          <a:prstGeom prst="rect">
            <a:avLst/>
          </a:prstGeom>
          <a:noFill/>
          <a:ln w="0">
            <a:noFill/>
          </a:ln>
        </p:spPr>
        <p:txBody>
          <a:bodyPr anchor="t">
            <a:noAutofit/>
          </a:bodyPr>
          <a:lstStyle/>
          <a:p>
            <a:pPr indent="0">
              <a:lnSpc>
                <a:spcPts val="2701"/>
              </a:lnSpc>
              <a:spcAft>
                <a:spcPts val="1199"/>
              </a:spcAft>
              <a:buNone/>
              <a:tabLst>
                <a:tab pos="0" algn="l"/>
              </a:tabLst>
            </a:pPr>
            <a:r>
              <a:rPr lang="en-GB" sz="1900" b="1" strike="noStrike" spc="-1" dirty="0">
                <a:solidFill>
                  <a:srgbClr val="414141"/>
                </a:solidFill>
                <a:latin typeface="Century Gothic"/>
              </a:rPr>
              <a:t>Influences to change</a:t>
            </a:r>
            <a:endParaRPr lang="en-US" sz="1900" b="0" strike="noStrike" spc="-1" dirty="0">
              <a:solidFill>
                <a:srgbClr val="414141"/>
              </a:solidFill>
              <a:latin typeface="Century Gothic"/>
            </a:endParaRPr>
          </a:p>
          <a:p>
            <a:pPr marL="266760" indent="-266760">
              <a:lnSpc>
                <a:spcPts val="2701"/>
              </a:lnSpc>
              <a:spcBef>
                <a:spcPts val="600"/>
              </a:spcBef>
              <a:spcAft>
                <a:spcPts val="600"/>
              </a:spcAft>
              <a:buClr>
                <a:srgbClr val="00BDFF"/>
              </a:buClr>
              <a:buSzPct val="120000"/>
              <a:buFont typeface="Wingdings" charset="2"/>
              <a:buChar char=""/>
              <a:tabLst>
                <a:tab pos="0" algn="l"/>
              </a:tabLst>
            </a:pPr>
            <a:r>
              <a:rPr lang="en-GB" sz="1900" b="0" strike="noStrike" spc="-1" dirty="0">
                <a:solidFill>
                  <a:srgbClr val="414141"/>
                </a:solidFill>
                <a:latin typeface="Century Gothic"/>
              </a:rPr>
              <a:t>Friends, peer group</a:t>
            </a:r>
            <a:endParaRPr lang="en-US" sz="1900" b="0" strike="noStrike" spc="-1" dirty="0">
              <a:solidFill>
                <a:srgbClr val="414141"/>
              </a:solidFill>
              <a:latin typeface="Century Gothic"/>
            </a:endParaRPr>
          </a:p>
          <a:p>
            <a:pPr marL="266760" indent="-266760">
              <a:lnSpc>
                <a:spcPts val="2701"/>
              </a:lnSpc>
              <a:spcBef>
                <a:spcPts val="600"/>
              </a:spcBef>
              <a:spcAft>
                <a:spcPts val="600"/>
              </a:spcAft>
              <a:buClr>
                <a:srgbClr val="00BDFF"/>
              </a:buClr>
              <a:buSzPct val="120000"/>
              <a:buFont typeface="Wingdings" charset="2"/>
              <a:buChar char=""/>
              <a:tabLst>
                <a:tab pos="0" algn="l"/>
              </a:tabLst>
            </a:pPr>
            <a:r>
              <a:rPr lang="en-GB" sz="1900" b="0" strike="noStrike" spc="-1" dirty="0">
                <a:solidFill>
                  <a:srgbClr val="414141"/>
                </a:solidFill>
                <a:latin typeface="Century Gothic"/>
              </a:rPr>
              <a:t>Self-efficacy</a:t>
            </a:r>
            <a:endParaRPr lang="en-US" sz="1900" b="0" strike="noStrike" spc="-1" dirty="0">
              <a:solidFill>
                <a:srgbClr val="414141"/>
              </a:solidFill>
              <a:latin typeface="Century Gothic"/>
            </a:endParaRPr>
          </a:p>
          <a:p>
            <a:pPr marL="266760" indent="-266760">
              <a:lnSpc>
                <a:spcPts val="2701"/>
              </a:lnSpc>
              <a:spcBef>
                <a:spcPts val="600"/>
              </a:spcBef>
              <a:spcAft>
                <a:spcPts val="600"/>
              </a:spcAft>
              <a:buClr>
                <a:srgbClr val="00BDFF"/>
              </a:buClr>
              <a:buSzPct val="120000"/>
              <a:buFont typeface="Wingdings" charset="2"/>
              <a:buChar char=""/>
              <a:tabLst>
                <a:tab pos="0" algn="l"/>
              </a:tabLst>
            </a:pPr>
            <a:r>
              <a:rPr lang="en-GB" sz="1900" b="0" strike="noStrike" spc="-1" dirty="0">
                <a:solidFill>
                  <a:srgbClr val="414141"/>
                </a:solidFill>
                <a:latin typeface="Century Gothic"/>
              </a:rPr>
              <a:t>Past experience</a:t>
            </a:r>
            <a:endParaRPr lang="en-US" sz="1900" b="0" strike="noStrike" spc="-1" dirty="0">
              <a:solidFill>
                <a:srgbClr val="414141"/>
              </a:solidFill>
              <a:latin typeface="Century Gothic"/>
            </a:endParaRPr>
          </a:p>
          <a:p>
            <a:pPr marL="266760" indent="-266760">
              <a:lnSpc>
                <a:spcPts val="2701"/>
              </a:lnSpc>
              <a:spcBef>
                <a:spcPts val="600"/>
              </a:spcBef>
              <a:spcAft>
                <a:spcPts val="600"/>
              </a:spcAft>
              <a:buClr>
                <a:srgbClr val="00BDFF"/>
              </a:buClr>
              <a:buSzPct val="120000"/>
              <a:buFont typeface="Wingdings" charset="2"/>
              <a:buChar char=""/>
              <a:tabLst>
                <a:tab pos="0" algn="l"/>
              </a:tabLst>
            </a:pPr>
            <a:r>
              <a:rPr lang="en-GB" sz="1900" b="0" strike="noStrike" spc="-1" dirty="0">
                <a:solidFill>
                  <a:srgbClr val="414141"/>
                </a:solidFill>
                <a:latin typeface="Century Gothic"/>
              </a:rPr>
              <a:t>Other people’s beliefs</a:t>
            </a:r>
            <a:endParaRPr lang="en-US" sz="1900" b="0" strike="noStrike" spc="-1" dirty="0">
              <a:solidFill>
                <a:srgbClr val="414141"/>
              </a:solidFill>
              <a:latin typeface="Century Gothic"/>
            </a:endParaRPr>
          </a:p>
          <a:p>
            <a:pPr marL="266760" indent="-266760">
              <a:lnSpc>
                <a:spcPts val="2701"/>
              </a:lnSpc>
              <a:spcBef>
                <a:spcPts val="600"/>
              </a:spcBef>
              <a:spcAft>
                <a:spcPts val="600"/>
              </a:spcAft>
              <a:buClr>
                <a:srgbClr val="00BDFF"/>
              </a:buClr>
              <a:buSzPct val="120000"/>
              <a:buFont typeface="Wingdings" charset="2"/>
              <a:buChar char=""/>
              <a:tabLst>
                <a:tab pos="0" algn="l"/>
              </a:tabLst>
            </a:pPr>
            <a:r>
              <a:rPr lang="en-GB" sz="1900" b="0" strike="noStrike" spc="-1" dirty="0">
                <a:solidFill>
                  <a:srgbClr val="414141"/>
                </a:solidFill>
                <a:latin typeface="Century Gothic"/>
              </a:rPr>
              <a:t>Level of support</a:t>
            </a:r>
            <a:endParaRPr lang="en-US" sz="1900" b="0" strike="noStrike" spc="-1" dirty="0">
              <a:solidFill>
                <a:srgbClr val="414141"/>
              </a:solidFill>
              <a:latin typeface="Century Gothic"/>
            </a:endParaRPr>
          </a:p>
          <a:p>
            <a:pPr marL="266760" indent="-266760">
              <a:lnSpc>
                <a:spcPts val="2701"/>
              </a:lnSpc>
              <a:spcBef>
                <a:spcPts val="600"/>
              </a:spcBef>
              <a:spcAft>
                <a:spcPts val="600"/>
              </a:spcAft>
              <a:buClr>
                <a:srgbClr val="00BDFF"/>
              </a:buClr>
              <a:buSzPct val="120000"/>
              <a:buFont typeface="Wingdings" charset="2"/>
              <a:buChar char=""/>
              <a:tabLst>
                <a:tab pos="0" algn="l"/>
              </a:tabLst>
            </a:pPr>
            <a:r>
              <a:rPr lang="en-GB" sz="1900" b="0" strike="noStrike" spc="-1" dirty="0">
                <a:solidFill>
                  <a:srgbClr val="414141"/>
                </a:solidFill>
                <a:latin typeface="Century Gothic"/>
              </a:rPr>
              <a:t>Future health concerns</a:t>
            </a:r>
            <a:endParaRPr lang="en-US" sz="1900" b="0" strike="noStrike" spc="-1" dirty="0">
              <a:solidFill>
                <a:srgbClr val="414141"/>
              </a:solidFill>
              <a:latin typeface="Century Gothic"/>
            </a:endParaRPr>
          </a:p>
          <a:p>
            <a:pPr marL="266760" indent="-266760">
              <a:lnSpc>
                <a:spcPts val="2701"/>
              </a:lnSpc>
              <a:spcBef>
                <a:spcPts val="600"/>
              </a:spcBef>
              <a:spcAft>
                <a:spcPts val="600"/>
              </a:spcAft>
              <a:buClr>
                <a:srgbClr val="00BDFF"/>
              </a:buClr>
              <a:buSzPct val="120000"/>
              <a:buFont typeface="Wingdings" charset="2"/>
              <a:buChar char=""/>
              <a:tabLst>
                <a:tab pos="0" algn="l"/>
              </a:tabLst>
            </a:pPr>
            <a:r>
              <a:rPr lang="en-GB" sz="1900" b="0" strike="noStrike" spc="-1" dirty="0">
                <a:solidFill>
                  <a:srgbClr val="414141"/>
                </a:solidFill>
                <a:latin typeface="Century Gothic"/>
              </a:rPr>
              <a:t>Fluctuating motivation and ambivalence</a:t>
            </a:r>
            <a:endParaRPr lang="en-US" sz="1900" b="0" strike="noStrike" spc="-1" dirty="0">
              <a:solidFill>
                <a:srgbClr val="414141"/>
              </a:solidFill>
              <a:latin typeface="Century Gothic"/>
            </a:endParaRPr>
          </a:p>
          <a:p>
            <a:pPr indent="0">
              <a:lnSpc>
                <a:spcPts val="2701"/>
              </a:lnSpc>
              <a:spcAft>
                <a:spcPts val="1199"/>
              </a:spcAft>
              <a:buNone/>
              <a:tabLst>
                <a:tab pos="0" algn="l"/>
              </a:tabLst>
            </a:pPr>
            <a:endParaRPr lang="en-US" sz="1900" b="0" strike="noStrike" spc="-1" dirty="0">
              <a:solidFill>
                <a:srgbClr val="414141"/>
              </a:solidFill>
              <a:latin typeface="Century Gothic"/>
            </a:endParaRPr>
          </a:p>
          <a:p>
            <a:pPr indent="0">
              <a:lnSpc>
                <a:spcPts val="2701"/>
              </a:lnSpc>
              <a:spcAft>
                <a:spcPts val="1199"/>
              </a:spcAft>
              <a:buNone/>
              <a:tabLst>
                <a:tab pos="0" algn="l"/>
              </a:tabLst>
            </a:pPr>
            <a:endParaRPr lang="en-US" sz="1900" b="0" strike="noStrike" spc="-1" dirty="0">
              <a:solidFill>
                <a:srgbClr val="414141"/>
              </a:solidFill>
              <a:latin typeface="Century Gothic"/>
            </a:endParaRPr>
          </a:p>
          <a:p>
            <a:pPr indent="0">
              <a:lnSpc>
                <a:spcPts val="2701"/>
              </a:lnSpc>
              <a:spcAft>
                <a:spcPts val="1199"/>
              </a:spcAft>
              <a:buNone/>
              <a:tabLst>
                <a:tab pos="0" algn="l"/>
              </a:tabLst>
            </a:pPr>
            <a:endParaRPr lang="en-US" sz="1900" b="0" strike="noStrike" spc="-1" dirty="0">
              <a:solidFill>
                <a:srgbClr val="414141"/>
              </a:solidFill>
              <a:latin typeface="Century Gothic"/>
            </a:endParaRPr>
          </a:p>
        </p:txBody>
      </p:sp>
      <p:pic>
        <p:nvPicPr>
          <p:cNvPr id="377" name="Picture 2"/>
          <p:cNvPicPr/>
          <p:nvPr/>
        </p:nvPicPr>
        <p:blipFill>
          <a:blip r:embed="rId3"/>
          <a:stretch/>
        </p:blipFill>
        <p:spPr>
          <a:xfrm>
            <a:off x="9837000" y="540360"/>
            <a:ext cx="1620000" cy="1620000"/>
          </a:xfrm>
          <a:prstGeom prst="rect">
            <a:avLst/>
          </a:prstGeom>
          <a:ln w="0">
            <a:noFill/>
          </a:ln>
          <a:effectLst>
            <a:outerShdw blurRad="317520" dist="63360" dir="5400000" algn="ctr" rotWithShape="0">
              <a:srgbClr val="000000">
                <a:alpha val="25000"/>
              </a:srgbClr>
            </a:outerShdw>
          </a:effectLst>
        </p:spPr>
      </p:pic>
      <p:sp>
        <p:nvSpPr>
          <p:cNvPr id="378" name="Title 4"/>
          <p:cNvSpPr/>
          <p:nvPr/>
        </p:nvSpPr>
        <p:spPr>
          <a:xfrm>
            <a:off x="1163520" y="677880"/>
            <a:ext cx="10188360" cy="1043280"/>
          </a:xfrm>
          <a:prstGeom prst="rect">
            <a:avLst/>
          </a:prstGeom>
          <a:noFill/>
          <a:ln w="0">
            <a:noFill/>
          </a:ln>
        </p:spPr>
        <p:style>
          <a:lnRef idx="0">
            <a:scrgbClr r="0" g="0" b="0"/>
          </a:lnRef>
          <a:fillRef idx="0">
            <a:scrgbClr r="0" g="0" b="0"/>
          </a:fillRef>
          <a:effectRef idx="0">
            <a:scrgbClr r="0" g="0" b="0"/>
          </a:effectRef>
          <a:fontRef idx="minor"/>
        </p:style>
        <p:txBody>
          <a:bodyPr anchor="ctr">
            <a:noAutofit/>
          </a:bodyPr>
          <a:lstStyle/>
          <a:p>
            <a:pPr>
              <a:lnSpc>
                <a:spcPts val="3399"/>
              </a:lnSpc>
            </a:pPr>
            <a:r>
              <a:rPr lang="en-GB" sz="2800" b="1" strike="noStrike" spc="-1">
                <a:solidFill>
                  <a:schemeClr val="accent1"/>
                </a:solidFill>
                <a:latin typeface="Century Gothic"/>
              </a:rPr>
              <a:t>What influences young people </a:t>
            </a:r>
            <a:br>
              <a:rPr sz="2800"/>
            </a:br>
            <a:r>
              <a:rPr lang="en-GB" sz="2800" b="1" strike="noStrike" spc="-1">
                <a:solidFill>
                  <a:schemeClr val="accent1"/>
                </a:solidFill>
                <a:latin typeface="Century Gothic"/>
              </a:rPr>
              <a:t>to stop vaping?</a:t>
            </a:r>
            <a:endParaRPr lang="en-GB" sz="2800" b="0" strike="noStrike" spc="-1">
              <a:solidFill>
                <a:srgbClr val="000000"/>
              </a:solidFill>
              <a:latin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 name="PlaceHolder 1"/>
          <p:cNvSpPr>
            <a:spLocks noGrp="1"/>
          </p:cNvSpPr>
          <p:nvPr>
            <p:ph type="title"/>
          </p:nvPr>
        </p:nvSpPr>
        <p:spPr>
          <a:xfrm>
            <a:off x="720360" y="452880"/>
            <a:ext cx="11471040" cy="1043280"/>
          </a:xfrm>
          <a:prstGeom prst="rect">
            <a:avLst/>
          </a:prstGeom>
          <a:noFill/>
          <a:ln w="0">
            <a:noFill/>
          </a:ln>
        </p:spPr>
        <p:txBody>
          <a:bodyPr anchor="ctr">
            <a:noAutofit/>
          </a:bodyPr>
          <a:lstStyle/>
          <a:p>
            <a:pPr indent="0" algn="ctr">
              <a:lnSpc>
                <a:spcPts val="3200"/>
              </a:lnSpc>
              <a:buNone/>
            </a:pPr>
            <a:r>
              <a:rPr lang="en-GB" sz="2800" b="1" strike="noStrike" spc="-1">
                <a:solidFill>
                  <a:schemeClr val="accent1"/>
                </a:solidFill>
                <a:latin typeface="Century Gothic"/>
              </a:rPr>
              <a:t>Changing perspectives</a:t>
            </a:r>
            <a:endParaRPr lang="en-US" sz="2800" b="0" strike="noStrike" spc="-1">
              <a:solidFill>
                <a:srgbClr val="414141"/>
              </a:solidFill>
              <a:latin typeface="Century Gothic"/>
            </a:endParaRPr>
          </a:p>
        </p:txBody>
      </p:sp>
      <p:sp>
        <p:nvSpPr>
          <p:cNvPr id="380" name="Flowchart: Summing Junction 7"/>
          <p:cNvSpPr/>
          <p:nvPr/>
        </p:nvSpPr>
        <p:spPr>
          <a:xfrm>
            <a:off x="4629600" y="2134800"/>
            <a:ext cx="3648240" cy="3372840"/>
          </a:xfrm>
          <a:prstGeom prst="flowChartSummingJunction">
            <a:avLst/>
          </a:prstGeom>
          <a:noFill/>
          <a:ln w="34925">
            <a:solidFill>
              <a:srgbClr val="8C73AE">
                <a:lumMod val="20000"/>
                <a:lumOff val="80000"/>
              </a:srgbClr>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GB" sz="1800" b="0" strike="noStrike" spc="-1">
              <a:solidFill>
                <a:schemeClr val="lt1"/>
              </a:solidFill>
              <a:latin typeface="Century Gothic"/>
            </a:endParaRPr>
          </a:p>
        </p:txBody>
      </p:sp>
      <p:sp>
        <p:nvSpPr>
          <p:cNvPr id="381" name="Flowchart: Alternate Process 3"/>
          <p:cNvSpPr/>
          <p:nvPr/>
        </p:nvSpPr>
        <p:spPr>
          <a:xfrm>
            <a:off x="1703880" y="1680840"/>
            <a:ext cx="3849840" cy="1756800"/>
          </a:xfrm>
          <a:prstGeom prst="flowChartAlternateProcess">
            <a:avLst/>
          </a:prstGeom>
          <a:solidFill>
            <a:srgbClr val="00BDFF"/>
          </a:solidFill>
          <a:ln>
            <a:noFill/>
          </a:ln>
          <a:effectLst>
            <a:outerShdw blurRad="317520" dist="63360" dir="5400000" algn="ctr" rotWithShape="0">
              <a:srgbClr val="000000">
                <a:alpha val="25000"/>
              </a:srgbClr>
            </a:outerShdw>
          </a:effectLst>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ts val="2500"/>
              </a:lnSpc>
            </a:pPr>
            <a:r>
              <a:rPr lang="en-GB" sz="1800" b="0" strike="noStrike" spc="-1">
                <a:solidFill>
                  <a:schemeClr val="lt1"/>
                </a:solidFill>
                <a:latin typeface="Century Gothic"/>
              </a:rPr>
              <a:t>What are the pros </a:t>
            </a:r>
            <a:br>
              <a:rPr sz="1800"/>
            </a:br>
            <a:r>
              <a:rPr lang="en-GB" sz="1800" b="0" strike="noStrike" spc="-1">
                <a:solidFill>
                  <a:schemeClr val="lt1"/>
                </a:solidFill>
                <a:latin typeface="Century Gothic"/>
              </a:rPr>
              <a:t>and cons of vaping </a:t>
            </a:r>
            <a:br>
              <a:rPr sz="1800"/>
            </a:br>
            <a:r>
              <a:rPr lang="en-GB" sz="1800" b="0" strike="noStrike" spc="-1">
                <a:solidFill>
                  <a:schemeClr val="lt1"/>
                </a:solidFill>
                <a:latin typeface="Century Gothic"/>
              </a:rPr>
              <a:t>and of </a:t>
            </a:r>
            <a:r>
              <a:rPr lang="en-GB" sz="2100" b="1" strike="noStrike" spc="-1">
                <a:solidFill>
                  <a:schemeClr val="lt1"/>
                </a:solidFill>
                <a:latin typeface="Century Gothic"/>
              </a:rPr>
              <a:t>not</a:t>
            </a:r>
            <a:r>
              <a:rPr lang="en-GB" sz="1800" b="1" strike="noStrike" spc="-1">
                <a:solidFill>
                  <a:schemeClr val="lt1"/>
                </a:solidFill>
                <a:latin typeface="Century Gothic"/>
              </a:rPr>
              <a:t> </a:t>
            </a:r>
            <a:r>
              <a:rPr lang="en-GB" sz="1800" b="0" strike="noStrike" spc="-1">
                <a:solidFill>
                  <a:schemeClr val="lt1"/>
                </a:solidFill>
                <a:latin typeface="Century Gothic"/>
              </a:rPr>
              <a:t>vaping?</a:t>
            </a:r>
            <a:endParaRPr lang="en-GB" sz="1800" b="0" strike="noStrike" spc="-1">
              <a:solidFill>
                <a:srgbClr val="000000"/>
              </a:solidFill>
              <a:latin typeface="Arial"/>
            </a:endParaRPr>
          </a:p>
        </p:txBody>
      </p:sp>
      <p:sp>
        <p:nvSpPr>
          <p:cNvPr id="382" name="Flowchart: Alternate Process 4"/>
          <p:cNvSpPr/>
          <p:nvPr/>
        </p:nvSpPr>
        <p:spPr>
          <a:xfrm>
            <a:off x="7353360" y="1680840"/>
            <a:ext cx="3849840" cy="1756800"/>
          </a:xfrm>
          <a:prstGeom prst="flowChartAlternateProcess">
            <a:avLst/>
          </a:prstGeom>
          <a:solidFill>
            <a:schemeClr val="accent2"/>
          </a:solidFill>
          <a:ln>
            <a:noFill/>
          </a:ln>
          <a:effectLst>
            <a:outerShdw blurRad="317520" dist="63360" dir="5400000" algn="ctr" rotWithShape="0">
              <a:srgbClr val="000000">
                <a:alpha val="25000"/>
              </a:srgbClr>
            </a:outerShdw>
          </a:effectLst>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ts val="2500"/>
              </a:lnSpc>
            </a:pPr>
            <a:r>
              <a:rPr lang="en-GB" sz="1800" b="0" strike="noStrike" spc="-1">
                <a:solidFill>
                  <a:schemeClr val="lt1"/>
                </a:solidFill>
                <a:latin typeface="Century Gothic"/>
              </a:rPr>
              <a:t>Re-imagine a vape-free </a:t>
            </a:r>
            <a:br>
              <a:rPr sz="1800"/>
            </a:br>
            <a:r>
              <a:rPr lang="en-GB" sz="1800" b="0" strike="noStrike" spc="-1">
                <a:solidFill>
                  <a:schemeClr val="lt1"/>
                </a:solidFill>
                <a:latin typeface="Century Gothic"/>
              </a:rPr>
              <a:t>future as better than </a:t>
            </a:r>
            <a:br>
              <a:rPr sz="1800"/>
            </a:br>
            <a:r>
              <a:rPr lang="en-GB" sz="1800" b="0" strike="noStrike" spc="-1">
                <a:solidFill>
                  <a:schemeClr val="lt1"/>
                </a:solidFill>
                <a:latin typeface="Century Gothic"/>
              </a:rPr>
              <a:t>a vaping future</a:t>
            </a:r>
            <a:endParaRPr lang="en-GB" sz="1800" b="0" strike="noStrike" spc="-1">
              <a:solidFill>
                <a:srgbClr val="000000"/>
              </a:solidFill>
              <a:latin typeface="Arial"/>
            </a:endParaRPr>
          </a:p>
        </p:txBody>
      </p:sp>
      <p:sp>
        <p:nvSpPr>
          <p:cNvPr id="383" name="Flowchart: Alternate Process 5"/>
          <p:cNvSpPr/>
          <p:nvPr/>
        </p:nvSpPr>
        <p:spPr>
          <a:xfrm>
            <a:off x="1703880" y="4204440"/>
            <a:ext cx="3849840" cy="1756800"/>
          </a:xfrm>
          <a:prstGeom prst="flowChartAlternateProcess">
            <a:avLst/>
          </a:prstGeom>
          <a:solidFill>
            <a:schemeClr val="accent5"/>
          </a:solidFill>
          <a:ln>
            <a:noFill/>
          </a:ln>
          <a:effectLst>
            <a:outerShdw blurRad="317520" dist="63360" dir="5400000" algn="ctr" rotWithShape="0">
              <a:srgbClr val="000000">
                <a:alpha val="25000"/>
              </a:srgbClr>
            </a:outerShdw>
          </a:effectLst>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ts val="2500"/>
              </a:lnSpc>
            </a:pPr>
            <a:r>
              <a:rPr lang="en-GB" sz="1800" b="0" strike="noStrike" spc="-1">
                <a:solidFill>
                  <a:schemeClr val="lt1"/>
                </a:solidFill>
                <a:latin typeface="Century Gothic"/>
              </a:rPr>
              <a:t>Consider the benefits of stopping vaping – health, money, kudos, freedom</a:t>
            </a:r>
            <a:endParaRPr lang="en-GB" sz="1800" b="0" strike="noStrike" spc="-1">
              <a:solidFill>
                <a:srgbClr val="000000"/>
              </a:solidFill>
              <a:latin typeface="Arial"/>
            </a:endParaRPr>
          </a:p>
        </p:txBody>
      </p:sp>
      <p:sp>
        <p:nvSpPr>
          <p:cNvPr id="384" name="Flowchart: Alternate Process 6"/>
          <p:cNvSpPr/>
          <p:nvPr/>
        </p:nvSpPr>
        <p:spPr>
          <a:xfrm>
            <a:off x="7353360" y="4204440"/>
            <a:ext cx="3849840" cy="1756800"/>
          </a:xfrm>
          <a:prstGeom prst="flowChartAlternateProcess">
            <a:avLst/>
          </a:prstGeom>
          <a:solidFill>
            <a:schemeClr val="accent3"/>
          </a:solidFill>
          <a:ln>
            <a:noFill/>
          </a:ln>
          <a:effectLst>
            <a:outerShdw blurRad="317520" dist="63360" dir="5400000" algn="ctr" rotWithShape="0">
              <a:srgbClr val="000000">
                <a:alpha val="25000"/>
              </a:srgbClr>
            </a:outerShdw>
          </a:effectLst>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ts val="2500"/>
              </a:lnSpc>
            </a:pPr>
            <a:r>
              <a:rPr lang="en-GB" sz="1800" b="0" strike="noStrike" spc="-1">
                <a:solidFill>
                  <a:schemeClr val="lt1"/>
                </a:solidFill>
                <a:latin typeface="Century Gothic"/>
              </a:rPr>
              <a:t>Work together to create </a:t>
            </a:r>
            <a:br>
              <a:rPr sz="1800"/>
            </a:br>
            <a:r>
              <a:rPr lang="en-GB" sz="1800" b="0" strike="noStrike" spc="-1">
                <a:solidFill>
                  <a:schemeClr val="lt1"/>
                </a:solidFill>
                <a:latin typeface="Century Gothic"/>
              </a:rPr>
              <a:t>a vape free culture</a:t>
            </a:r>
            <a:endParaRPr lang="en-GB" sz="1800" b="0" strike="noStrike" spc="-1">
              <a:solidFill>
                <a:srgbClr val="000000"/>
              </a:solidFill>
              <a:latin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5" name="Picture 1"/>
          <p:cNvPicPr/>
          <p:nvPr/>
        </p:nvPicPr>
        <p:blipFill>
          <a:blip r:embed="rId3">
            <a:extLst>
              <a:ext uri="{BEBA8EAE-BF5A-486C-A8C5-ECC9F3942E4B}">
                <a14:imgProps xmlns:a14="http://schemas.microsoft.com/office/drawing/2010/main">
                  <a14:imgLayer>
                    <a14:imgEffect>
                      <a14:brightnessContrast bright="20000" contrast="40000"/>
                    </a14:imgEffect>
                  </a14:imgLayer>
                </a14:imgProps>
              </a:ext>
            </a:extLst>
          </a:blip>
          <a:stretch/>
        </p:blipFill>
        <p:spPr>
          <a:xfrm>
            <a:off x="0" y="0"/>
            <a:ext cx="12191760" cy="6857640"/>
          </a:xfrm>
          <a:prstGeom prst="rect">
            <a:avLst/>
          </a:prstGeom>
          <a:ln w="0">
            <a:noFill/>
          </a:ln>
        </p:spPr>
      </p:pic>
      <p:pic>
        <p:nvPicPr>
          <p:cNvPr id="386" name="Picture 2"/>
          <p:cNvPicPr/>
          <p:nvPr/>
        </p:nvPicPr>
        <p:blipFill>
          <a:blip r:embed="rId4">
            <a:extLst>
              <a:ext uri="{28A0092B-C50C-407E-A947-70E740481C1C}">
                <a14:useLocalDpi xmlns:a14="http://schemas.microsoft.com/office/drawing/2010/main" val="0"/>
              </a:ext>
            </a:extLst>
          </a:blip>
          <a:srcRect/>
          <a:stretch/>
        </p:blipFill>
        <p:spPr>
          <a:xfrm>
            <a:off x="4070520" y="566084"/>
            <a:ext cx="4050719" cy="5725471"/>
          </a:xfrm>
          <a:prstGeom prst="rect">
            <a:avLst/>
          </a:prstGeom>
          <a:ln w="0">
            <a:noFill/>
          </a:ln>
          <a:effectLst>
            <a:outerShdw blurRad="317520" dist="63360" dir="5400000" algn="ctr" rotWithShape="0">
              <a:srgbClr val="000000">
                <a:alpha val="25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 name="PlaceHolder 1"/>
          <p:cNvSpPr>
            <a:spLocks noGrp="1"/>
          </p:cNvSpPr>
          <p:nvPr>
            <p:ph/>
          </p:nvPr>
        </p:nvSpPr>
        <p:spPr>
          <a:xfrm>
            <a:off x="1163520" y="1401840"/>
            <a:ext cx="10245240" cy="5002560"/>
          </a:xfrm>
          <a:prstGeom prst="rect">
            <a:avLst/>
          </a:prstGeom>
          <a:noFill/>
          <a:ln w="0">
            <a:noFill/>
          </a:ln>
        </p:spPr>
        <p:txBody>
          <a:bodyPr anchor="t">
            <a:noAutofit/>
          </a:bodyPr>
          <a:lstStyle/>
          <a:p>
            <a:pPr marL="266760" indent="-266760">
              <a:lnSpc>
                <a:spcPts val="2701"/>
              </a:lnSpc>
              <a:spcBef>
                <a:spcPts val="800"/>
              </a:spcBef>
              <a:spcAft>
                <a:spcPts val="800"/>
              </a:spcAft>
              <a:buClr>
                <a:srgbClr val="00BDFF"/>
              </a:buClr>
              <a:buSzPct val="120000"/>
              <a:buFont typeface="Wingdings" charset="2"/>
              <a:buChar char=""/>
            </a:pPr>
            <a:r>
              <a:rPr lang="en-GB" sz="1900" b="0" strike="noStrike" spc="-1" dirty="0">
                <a:solidFill>
                  <a:srgbClr val="414141"/>
                </a:solidFill>
                <a:latin typeface="Century Gothic"/>
              </a:rPr>
              <a:t>Living in an environment where </a:t>
            </a:r>
            <a:r>
              <a:rPr lang="en-GB" sz="1900" b="1" strike="noStrike" spc="-1" dirty="0">
                <a:solidFill>
                  <a:srgbClr val="00B0F0"/>
                </a:solidFill>
                <a:latin typeface="Century Gothic"/>
              </a:rPr>
              <a:t>vaping is normal </a:t>
            </a:r>
            <a:r>
              <a:rPr lang="en-GB" sz="1900" b="0" strike="noStrike" spc="-1" dirty="0">
                <a:solidFill>
                  <a:srgbClr val="414141"/>
                </a:solidFill>
                <a:latin typeface="Century Gothic"/>
              </a:rPr>
              <a:t>is a barrier to stopping vaping  </a:t>
            </a:r>
            <a:endParaRPr lang="en-US" sz="1900" b="0" strike="noStrike" spc="-1" dirty="0">
              <a:solidFill>
                <a:srgbClr val="414141"/>
              </a:solidFill>
              <a:latin typeface="Century Gothic"/>
            </a:endParaRPr>
          </a:p>
          <a:p>
            <a:pPr marL="266760" indent="-266760">
              <a:lnSpc>
                <a:spcPts val="2701"/>
              </a:lnSpc>
              <a:spcBef>
                <a:spcPts val="800"/>
              </a:spcBef>
              <a:spcAft>
                <a:spcPts val="800"/>
              </a:spcAft>
              <a:buClr>
                <a:srgbClr val="00BDFF"/>
              </a:buClr>
              <a:buSzPct val="120000"/>
              <a:buFont typeface="Wingdings" charset="2"/>
              <a:buChar char=""/>
            </a:pPr>
            <a:r>
              <a:rPr lang="en-GB" sz="1900" b="0" strike="noStrike" spc="-1" dirty="0">
                <a:solidFill>
                  <a:srgbClr val="414141"/>
                </a:solidFill>
                <a:latin typeface="Century Gothic"/>
              </a:rPr>
              <a:t>Creating a </a:t>
            </a:r>
            <a:r>
              <a:rPr lang="en-GB" sz="1900" b="1" strike="noStrike" spc="-1" dirty="0">
                <a:solidFill>
                  <a:srgbClr val="00B0F0"/>
                </a:solidFill>
                <a:latin typeface="Century Gothic"/>
              </a:rPr>
              <a:t>non-smoking/non-vaping environment </a:t>
            </a:r>
            <a:r>
              <a:rPr lang="en-GB" sz="1900" b="0" strike="noStrike" spc="-1" dirty="0">
                <a:solidFill>
                  <a:srgbClr val="414141"/>
                </a:solidFill>
                <a:latin typeface="Century Gothic"/>
              </a:rPr>
              <a:t>and culture by developing </a:t>
            </a:r>
            <a:br>
              <a:rPr sz="1900" dirty="0"/>
            </a:br>
            <a:r>
              <a:rPr lang="en-GB" sz="1900" b="0" strike="noStrike" spc="-1" dirty="0">
                <a:solidFill>
                  <a:srgbClr val="414141"/>
                </a:solidFill>
                <a:latin typeface="Century Gothic"/>
              </a:rPr>
              <a:t>and implementing smokefree and vape free places and policies is crucial</a:t>
            </a:r>
            <a:endParaRPr lang="en-US" sz="1900" b="0" strike="noStrike" spc="-1" dirty="0">
              <a:solidFill>
                <a:srgbClr val="414141"/>
              </a:solidFill>
              <a:latin typeface="Century Gothic"/>
            </a:endParaRPr>
          </a:p>
          <a:p>
            <a:pPr marL="266760" indent="-266760">
              <a:lnSpc>
                <a:spcPts val="2701"/>
              </a:lnSpc>
              <a:spcBef>
                <a:spcPts val="800"/>
              </a:spcBef>
              <a:spcAft>
                <a:spcPts val="800"/>
              </a:spcAft>
              <a:buClr>
                <a:srgbClr val="00BDFF"/>
              </a:buClr>
              <a:buSzPct val="120000"/>
              <a:buFont typeface="Wingdings" charset="2"/>
              <a:buChar char=""/>
            </a:pPr>
            <a:r>
              <a:rPr lang="en-GB" sz="1900" b="0" strike="noStrike" spc="-1" dirty="0">
                <a:solidFill>
                  <a:srgbClr val="414141"/>
                </a:solidFill>
                <a:latin typeface="Century Gothic"/>
              </a:rPr>
              <a:t>Use those who previously vaped and who young people look up to as </a:t>
            </a:r>
            <a:r>
              <a:rPr lang="en-GB" sz="1900" b="1" strike="noStrike" spc="-1" dirty="0">
                <a:solidFill>
                  <a:srgbClr val="00B0F0"/>
                </a:solidFill>
                <a:latin typeface="Century Gothic"/>
              </a:rPr>
              <a:t>role models</a:t>
            </a:r>
            <a:endParaRPr lang="en-US" sz="1900" b="0" strike="noStrike" spc="-1" dirty="0">
              <a:solidFill>
                <a:srgbClr val="414141"/>
              </a:solidFill>
              <a:latin typeface="Century Gothic"/>
            </a:endParaRPr>
          </a:p>
          <a:p>
            <a:pPr marL="266760" indent="-266760">
              <a:lnSpc>
                <a:spcPts val="2701"/>
              </a:lnSpc>
              <a:spcBef>
                <a:spcPts val="800"/>
              </a:spcBef>
              <a:spcAft>
                <a:spcPts val="800"/>
              </a:spcAft>
              <a:buClr>
                <a:srgbClr val="00BDFF"/>
              </a:buClr>
              <a:buSzPct val="120000"/>
              <a:buFont typeface="Wingdings" charset="2"/>
              <a:buChar char=""/>
            </a:pPr>
            <a:r>
              <a:rPr lang="en-GB" sz="1900" b="0" strike="noStrike" spc="-1" dirty="0">
                <a:solidFill>
                  <a:srgbClr val="414141"/>
                </a:solidFill>
                <a:latin typeface="Century Gothic"/>
              </a:rPr>
              <a:t>Offer support for </a:t>
            </a:r>
            <a:r>
              <a:rPr lang="en-GB" sz="1900" b="1" strike="noStrike" spc="-1" dirty="0">
                <a:solidFill>
                  <a:srgbClr val="00B0F0"/>
                </a:solidFill>
                <a:latin typeface="Century Gothic"/>
              </a:rPr>
              <a:t>friends and family. </a:t>
            </a:r>
            <a:r>
              <a:rPr lang="en-GB" sz="1900" b="0" strike="noStrike" spc="-1" dirty="0">
                <a:solidFill>
                  <a:srgbClr val="414141"/>
                </a:solidFill>
                <a:latin typeface="Century Gothic"/>
              </a:rPr>
              <a:t>Seek support from </a:t>
            </a:r>
            <a:r>
              <a:rPr lang="en-GB" sz="1900" b="1" strike="noStrike" spc="-1" dirty="0">
                <a:solidFill>
                  <a:srgbClr val="00B0F0"/>
                </a:solidFill>
                <a:latin typeface="Century Gothic"/>
              </a:rPr>
              <a:t>local services</a:t>
            </a:r>
            <a:r>
              <a:rPr lang="en-GB" sz="1900" b="1" strike="noStrike" spc="-1" dirty="0">
                <a:solidFill>
                  <a:srgbClr val="8C73AE"/>
                </a:solidFill>
                <a:latin typeface="Century Gothic"/>
              </a:rPr>
              <a:t> </a:t>
            </a:r>
            <a:r>
              <a:rPr lang="en-GB" sz="1900" b="0" strike="noStrike" spc="-1" dirty="0">
                <a:solidFill>
                  <a:srgbClr val="414141"/>
                </a:solidFill>
                <a:latin typeface="Century Gothic"/>
              </a:rPr>
              <a:t>who may be able to offer help with friends and family </a:t>
            </a:r>
            <a:endParaRPr lang="en-US" sz="1900" b="0" strike="noStrike" spc="-1" dirty="0">
              <a:solidFill>
                <a:srgbClr val="414141"/>
              </a:solidFill>
              <a:latin typeface="Century Gothic"/>
            </a:endParaRPr>
          </a:p>
          <a:p>
            <a:pPr marL="266760" indent="-266760">
              <a:lnSpc>
                <a:spcPts val="2701"/>
              </a:lnSpc>
              <a:spcBef>
                <a:spcPts val="800"/>
              </a:spcBef>
              <a:spcAft>
                <a:spcPts val="800"/>
              </a:spcAft>
              <a:buClr>
                <a:srgbClr val="00BDFF"/>
              </a:buClr>
              <a:buSzPct val="120000"/>
              <a:buFont typeface="Wingdings" charset="2"/>
              <a:buChar char=""/>
            </a:pPr>
            <a:r>
              <a:rPr lang="en-GB" sz="1900" b="0" strike="noStrike" spc="-1" dirty="0">
                <a:solidFill>
                  <a:srgbClr val="414141"/>
                </a:solidFill>
                <a:latin typeface="Century Gothic"/>
              </a:rPr>
              <a:t>Ensure </a:t>
            </a:r>
            <a:r>
              <a:rPr lang="en-GB" sz="1900" b="1" strike="noStrike" spc="-1" dirty="0">
                <a:solidFill>
                  <a:srgbClr val="00B0F0"/>
                </a:solidFill>
                <a:latin typeface="Century Gothic"/>
              </a:rPr>
              <a:t>consistency amongst all staff </a:t>
            </a:r>
            <a:r>
              <a:rPr lang="en-GB" sz="1900" b="0" strike="noStrike" spc="-1" dirty="0">
                <a:solidFill>
                  <a:srgbClr val="414141"/>
                </a:solidFill>
                <a:latin typeface="Century Gothic"/>
              </a:rPr>
              <a:t>in communicating to young people </a:t>
            </a:r>
            <a:br>
              <a:rPr sz="1900" dirty="0"/>
            </a:br>
            <a:r>
              <a:rPr lang="en-GB" sz="1900" b="0" strike="noStrike" spc="-1" dirty="0">
                <a:solidFill>
                  <a:srgbClr val="414141"/>
                </a:solidFill>
                <a:latin typeface="Century Gothic"/>
              </a:rPr>
              <a:t>about vaping and stopping</a:t>
            </a:r>
            <a:endParaRPr lang="en-US" sz="1900" b="0" strike="noStrike" spc="-1" dirty="0">
              <a:solidFill>
                <a:srgbClr val="414141"/>
              </a:solidFill>
              <a:latin typeface="Century Gothic"/>
            </a:endParaRPr>
          </a:p>
          <a:p>
            <a:pPr marL="266760" indent="-266760">
              <a:lnSpc>
                <a:spcPts val="2701"/>
              </a:lnSpc>
              <a:spcBef>
                <a:spcPts val="800"/>
              </a:spcBef>
              <a:spcAft>
                <a:spcPts val="800"/>
              </a:spcAft>
              <a:buClr>
                <a:srgbClr val="00BDFF"/>
              </a:buClr>
              <a:buSzPct val="120000"/>
              <a:buFont typeface="Wingdings" charset="2"/>
              <a:buChar char=""/>
            </a:pPr>
            <a:r>
              <a:rPr lang="en-GB" sz="1900" b="0" strike="noStrike" spc="-1" dirty="0">
                <a:solidFill>
                  <a:srgbClr val="414141"/>
                </a:solidFill>
                <a:latin typeface="Century Gothic"/>
              </a:rPr>
              <a:t>Reflect a </a:t>
            </a:r>
            <a:r>
              <a:rPr lang="en-GB" sz="1900" b="1" strike="noStrike" spc="-1" dirty="0">
                <a:solidFill>
                  <a:srgbClr val="00B0F0"/>
                </a:solidFill>
                <a:latin typeface="Century Gothic"/>
              </a:rPr>
              <a:t>non-punitive theme </a:t>
            </a:r>
            <a:r>
              <a:rPr lang="en-GB" sz="1900" b="0" strike="noStrike" spc="-1" dirty="0">
                <a:solidFill>
                  <a:srgbClr val="414141"/>
                </a:solidFill>
                <a:latin typeface="Century Gothic"/>
              </a:rPr>
              <a:t>throughout the organisation</a:t>
            </a:r>
            <a:endParaRPr lang="en-US" sz="1900" b="0" strike="noStrike" spc="-1" dirty="0">
              <a:solidFill>
                <a:srgbClr val="414141"/>
              </a:solidFill>
              <a:latin typeface="Century Gothic"/>
            </a:endParaRPr>
          </a:p>
          <a:p>
            <a:pPr marL="266760" indent="-266760">
              <a:lnSpc>
                <a:spcPts val="2701"/>
              </a:lnSpc>
              <a:spcBef>
                <a:spcPts val="800"/>
              </a:spcBef>
              <a:spcAft>
                <a:spcPts val="800"/>
              </a:spcAft>
              <a:buClr>
                <a:srgbClr val="00BDFF"/>
              </a:buClr>
              <a:buSzPct val="120000"/>
              <a:buFont typeface="Wingdings" charset="2"/>
              <a:buChar char=""/>
            </a:pPr>
            <a:r>
              <a:rPr lang="en-GB" sz="1900" b="0" strike="noStrike" spc="-1" dirty="0">
                <a:solidFill>
                  <a:srgbClr val="414141"/>
                </a:solidFill>
                <a:latin typeface="Century Gothic"/>
              </a:rPr>
              <a:t>Direct </a:t>
            </a:r>
            <a:r>
              <a:rPr lang="en-GB" sz="1900" b="1" strike="noStrike" spc="-1" dirty="0">
                <a:solidFill>
                  <a:srgbClr val="00B0F0"/>
                </a:solidFill>
                <a:latin typeface="Century Gothic"/>
              </a:rPr>
              <a:t>messages of hope and help </a:t>
            </a:r>
            <a:r>
              <a:rPr lang="en-GB" sz="1900" b="0" strike="noStrike" spc="-1" dirty="0">
                <a:solidFill>
                  <a:srgbClr val="414141"/>
                </a:solidFill>
                <a:latin typeface="Century Gothic"/>
              </a:rPr>
              <a:t>to young people</a:t>
            </a:r>
            <a:endParaRPr lang="en-US" sz="1900" b="0" strike="noStrike" spc="-1" dirty="0">
              <a:solidFill>
                <a:srgbClr val="414141"/>
              </a:solidFill>
              <a:latin typeface="Century Gothic"/>
            </a:endParaRPr>
          </a:p>
          <a:p>
            <a:pPr indent="0">
              <a:lnSpc>
                <a:spcPts val="2701"/>
              </a:lnSpc>
              <a:spcAft>
                <a:spcPts val="1500"/>
              </a:spcAft>
              <a:buNone/>
            </a:pPr>
            <a:endParaRPr lang="en-US" sz="1900" b="0" strike="noStrike" spc="-1" dirty="0">
              <a:solidFill>
                <a:srgbClr val="414141"/>
              </a:solidFill>
              <a:latin typeface="Century Gothic"/>
            </a:endParaRPr>
          </a:p>
        </p:txBody>
      </p:sp>
      <p:sp>
        <p:nvSpPr>
          <p:cNvPr id="388" name="PlaceHolder 2"/>
          <p:cNvSpPr>
            <a:spLocks noGrp="1"/>
          </p:cNvSpPr>
          <p:nvPr>
            <p:ph type="title"/>
          </p:nvPr>
        </p:nvSpPr>
        <p:spPr>
          <a:xfrm>
            <a:off x="1163520" y="452880"/>
            <a:ext cx="10188360" cy="1043280"/>
          </a:xfrm>
          <a:prstGeom prst="rect">
            <a:avLst/>
          </a:prstGeom>
          <a:noFill/>
          <a:ln w="0">
            <a:noFill/>
          </a:ln>
        </p:spPr>
        <p:txBody>
          <a:bodyPr anchor="ctr">
            <a:noAutofit/>
          </a:bodyPr>
          <a:lstStyle/>
          <a:p>
            <a:pPr indent="0">
              <a:lnSpc>
                <a:spcPts val="3200"/>
              </a:lnSpc>
              <a:buNone/>
            </a:pPr>
            <a:r>
              <a:rPr lang="en-GB" sz="2800" b="1" strike="noStrike" spc="-1">
                <a:solidFill>
                  <a:schemeClr val="accent1"/>
                </a:solidFill>
                <a:latin typeface="Century Gothic"/>
              </a:rPr>
              <a:t>Creating an environment for stopping vaping</a:t>
            </a:r>
            <a:endParaRPr lang="en-US" sz="2800" b="0" strike="noStrike" spc="-1">
              <a:solidFill>
                <a:srgbClr val="414141"/>
              </a:solidFill>
              <a:latin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 name="Group 1"/>
          <p:cNvGrpSpPr/>
          <p:nvPr/>
        </p:nvGrpSpPr>
        <p:grpSpPr>
          <a:xfrm>
            <a:off x="1693440" y="2473920"/>
            <a:ext cx="8804520" cy="1490760"/>
            <a:chOff x="1693440" y="2473920"/>
            <a:chExt cx="8804520" cy="1490760"/>
          </a:xfrm>
        </p:grpSpPr>
        <p:sp>
          <p:nvSpPr>
            <p:cNvPr id="390" name="TextBox 2"/>
            <p:cNvSpPr/>
            <p:nvPr/>
          </p:nvSpPr>
          <p:spPr>
            <a:xfrm>
              <a:off x="3184560" y="2473920"/>
              <a:ext cx="7313400" cy="1490760"/>
            </a:xfrm>
            <a:prstGeom prst="rect">
              <a:avLst/>
            </a:prstGeom>
            <a:solidFill>
              <a:srgbClr val="003057"/>
            </a:solidFill>
            <a:ln w="0">
              <a:noFill/>
            </a:ln>
          </p:spPr>
          <p:style>
            <a:lnRef idx="0">
              <a:scrgbClr r="0" g="0" b="0"/>
            </a:lnRef>
            <a:fillRef idx="0">
              <a:scrgbClr r="0" g="0" b="0"/>
            </a:fillRef>
            <a:effectRef idx="0">
              <a:scrgbClr r="0" g="0" b="0"/>
            </a:effectRef>
            <a:fontRef idx="minor"/>
          </p:style>
          <p:txBody>
            <a:bodyPr lIns="396000" tIns="45000" rIns="90000" bIns="108000" anchor="ctr">
              <a:noAutofit/>
            </a:bodyPr>
            <a:lstStyle/>
            <a:p>
              <a:pPr>
                <a:lnSpc>
                  <a:spcPts val="3600"/>
                </a:lnSpc>
              </a:pPr>
              <a:r>
                <a:rPr lang="en-GB" sz="2700" b="1" strike="noStrike" spc="-1">
                  <a:solidFill>
                    <a:srgbClr val="FFFFFF"/>
                  </a:solidFill>
                  <a:latin typeface="Century Gothic"/>
                </a:rPr>
                <a:t>Communicating with young people</a:t>
              </a:r>
              <a:endParaRPr lang="en-GB" sz="2700" b="0" strike="noStrike" spc="-1">
                <a:solidFill>
                  <a:srgbClr val="FFFFFF"/>
                </a:solidFill>
                <a:latin typeface="Arial"/>
              </a:endParaRPr>
            </a:p>
          </p:txBody>
        </p:sp>
        <p:sp>
          <p:nvSpPr>
            <p:cNvPr id="391" name="TextBox 4"/>
            <p:cNvSpPr/>
            <p:nvPr/>
          </p:nvSpPr>
          <p:spPr>
            <a:xfrm>
              <a:off x="1693440" y="2473920"/>
              <a:ext cx="1490760" cy="1490760"/>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5000" b="1" strike="noStrike" spc="-1">
                  <a:solidFill>
                    <a:srgbClr val="003057"/>
                  </a:solidFill>
                  <a:latin typeface="Century Gothic"/>
                </a:rPr>
                <a:t>4</a:t>
              </a:r>
              <a:endParaRPr lang="en-GB" sz="5000" b="0" strike="noStrike" spc="-1">
                <a:solidFill>
                  <a:srgbClr val="000000"/>
                </a:solidFill>
                <a:latin typeface="Aria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PlaceHolder 1"/>
          <p:cNvSpPr>
            <a:spLocks noGrp="1"/>
          </p:cNvSpPr>
          <p:nvPr>
            <p:ph/>
          </p:nvPr>
        </p:nvSpPr>
        <p:spPr>
          <a:xfrm>
            <a:off x="1163520" y="1401840"/>
            <a:ext cx="10188360" cy="5352840"/>
          </a:xfrm>
          <a:prstGeom prst="rect">
            <a:avLst/>
          </a:prstGeom>
          <a:noFill/>
          <a:ln w="0">
            <a:noFill/>
          </a:ln>
        </p:spPr>
        <p:txBody>
          <a:bodyPr anchor="t">
            <a:noAutofit/>
          </a:bodyPr>
          <a:lstStyle/>
          <a:p>
            <a:pPr marL="266760" indent="-266760">
              <a:lnSpc>
                <a:spcPts val="2599"/>
              </a:lnSpc>
              <a:spcBef>
                <a:spcPts val="800"/>
              </a:spcBef>
              <a:spcAft>
                <a:spcPts val="800"/>
              </a:spcAft>
              <a:buClr>
                <a:srgbClr val="00BDFF"/>
              </a:buClr>
              <a:buSzPct val="120000"/>
              <a:buFont typeface="Wingdings" charset="2"/>
              <a:buChar char=""/>
            </a:pPr>
            <a:r>
              <a:rPr lang="en-GB" sz="1900" b="0" strike="noStrike" spc="-1" dirty="0">
                <a:solidFill>
                  <a:srgbClr val="414141"/>
                </a:solidFill>
                <a:latin typeface="Century Gothic"/>
              </a:rPr>
              <a:t>Create an </a:t>
            </a:r>
            <a:r>
              <a:rPr lang="en-GB" sz="1900" b="1" strike="noStrike" spc="-1" dirty="0">
                <a:solidFill>
                  <a:srgbClr val="00B0F0"/>
                </a:solidFill>
                <a:latin typeface="Century Gothic"/>
              </a:rPr>
              <a:t>environment of safety</a:t>
            </a:r>
            <a:r>
              <a:rPr lang="en-GB" sz="1900" b="0" strike="noStrike" spc="-1" dirty="0">
                <a:solidFill>
                  <a:srgbClr val="414141"/>
                </a:solidFill>
                <a:latin typeface="Century Gothic"/>
              </a:rPr>
              <a:t>, comfort and trust whilst retaining </a:t>
            </a:r>
            <a:br>
              <a:rPr sz="1900" dirty="0"/>
            </a:br>
            <a:r>
              <a:rPr lang="en-GB" sz="1900" b="0" strike="noStrike" spc="-1" dirty="0">
                <a:solidFill>
                  <a:srgbClr val="414141"/>
                </a:solidFill>
                <a:latin typeface="Century Gothic"/>
              </a:rPr>
              <a:t>a sense of caring authority </a:t>
            </a:r>
            <a:endParaRPr lang="en-US" sz="1900" b="0" strike="noStrike" spc="-1" dirty="0">
              <a:solidFill>
                <a:srgbClr val="414141"/>
              </a:solidFill>
              <a:latin typeface="Century Gothic"/>
            </a:endParaRPr>
          </a:p>
          <a:p>
            <a:pPr marL="266760" indent="-266760">
              <a:lnSpc>
                <a:spcPts val="2599"/>
              </a:lnSpc>
              <a:spcBef>
                <a:spcPts val="800"/>
              </a:spcBef>
              <a:spcAft>
                <a:spcPts val="800"/>
              </a:spcAft>
              <a:buClr>
                <a:srgbClr val="00BDFF"/>
              </a:buClr>
              <a:buSzPct val="120000"/>
              <a:buFont typeface="Wingdings" charset="2"/>
              <a:buChar char=""/>
            </a:pPr>
            <a:r>
              <a:rPr lang="en-GB" sz="1900" b="0" strike="noStrike" spc="-1" dirty="0">
                <a:solidFill>
                  <a:srgbClr val="414141"/>
                </a:solidFill>
                <a:latin typeface="Century Gothic"/>
              </a:rPr>
              <a:t>Know where and when to </a:t>
            </a:r>
            <a:r>
              <a:rPr lang="en-GB" sz="1900" b="1" strike="noStrike" spc="-1" dirty="0">
                <a:solidFill>
                  <a:srgbClr val="00B0F0"/>
                </a:solidFill>
                <a:latin typeface="Century Gothic"/>
              </a:rPr>
              <a:t>start the conversation</a:t>
            </a:r>
            <a:endParaRPr lang="en-US" sz="1900" b="0" strike="noStrike" spc="-1" dirty="0">
              <a:solidFill>
                <a:srgbClr val="414141"/>
              </a:solidFill>
              <a:latin typeface="Century Gothic"/>
            </a:endParaRPr>
          </a:p>
          <a:p>
            <a:pPr marL="266760" indent="-266760">
              <a:lnSpc>
                <a:spcPts val="2599"/>
              </a:lnSpc>
              <a:spcBef>
                <a:spcPts val="800"/>
              </a:spcBef>
              <a:spcAft>
                <a:spcPts val="800"/>
              </a:spcAft>
              <a:buClr>
                <a:srgbClr val="00BDFF"/>
              </a:buClr>
              <a:buSzPct val="120000"/>
              <a:buFont typeface="Wingdings" charset="2"/>
              <a:buChar char=""/>
            </a:pPr>
            <a:r>
              <a:rPr lang="en-GB" sz="1900" b="0" strike="noStrike" spc="-1" dirty="0">
                <a:solidFill>
                  <a:srgbClr val="414141"/>
                </a:solidFill>
                <a:latin typeface="Century Gothic"/>
              </a:rPr>
              <a:t>Consider the </a:t>
            </a:r>
            <a:r>
              <a:rPr lang="en-GB" sz="1900" b="1" strike="noStrike" spc="-1" dirty="0">
                <a:solidFill>
                  <a:srgbClr val="00B0F0"/>
                </a:solidFill>
                <a:latin typeface="Century Gothic"/>
              </a:rPr>
              <a:t>fears, blocks, concerns and worries</a:t>
            </a:r>
            <a:r>
              <a:rPr lang="en-GB" sz="1900" b="0" strike="noStrike" spc="-1" dirty="0">
                <a:solidFill>
                  <a:srgbClr val="414141"/>
                </a:solidFill>
                <a:latin typeface="Century Gothic"/>
              </a:rPr>
              <a:t> young people have </a:t>
            </a:r>
            <a:br>
              <a:rPr sz="1900" dirty="0"/>
            </a:br>
            <a:r>
              <a:rPr lang="en-GB" sz="1900" b="0" strike="noStrike" spc="-1" dirty="0">
                <a:solidFill>
                  <a:srgbClr val="414141"/>
                </a:solidFill>
                <a:latin typeface="Century Gothic"/>
              </a:rPr>
              <a:t>about communicating with specific reference to vaping or similar topics</a:t>
            </a:r>
            <a:endParaRPr lang="en-US" sz="1900" b="0" strike="noStrike" spc="-1" dirty="0">
              <a:solidFill>
                <a:srgbClr val="414141"/>
              </a:solidFill>
              <a:latin typeface="Century Gothic"/>
            </a:endParaRPr>
          </a:p>
          <a:p>
            <a:pPr marL="266760" indent="-266760">
              <a:lnSpc>
                <a:spcPts val="2599"/>
              </a:lnSpc>
              <a:spcBef>
                <a:spcPts val="800"/>
              </a:spcBef>
              <a:spcAft>
                <a:spcPts val="800"/>
              </a:spcAft>
              <a:buClr>
                <a:srgbClr val="00BDFF"/>
              </a:buClr>
              <a:buSzPct val="120000"/>
              <a:buFont typeface="Wingdings" charset="2"/>
              <a:buChar char=""/>
            </a:pPr>
            <a:r>
              <a:rPr lang="en-GB" sz="1900" b="0" strike="noStrike" spc="-1" dirty="0">
                <a:solidFill>
                  <a:srgbClr val="414141"/>
                </a:solidFill>
                <a:latin typeface="Century Gothic"/>
              </a:rPr>
              <a:t>Focus on</a:t>
            </a:r>
            <a:r>
              <a:rPr lang="en-GB" sz="1900" b="1" strike="noStrike" spc="-1" dirty="0">
                <a:solidFill>
                  <a:srgbClr val="414141"/>
                </a:solidFill>
                <a:latin typeface="Century Gothic"/>
              </a:rPr>
              <a:t> </a:t>
            </a:r>
            <a:r>
              <a:rPr lang="en-GB" sz="1900" b="1" strike="noStrike" spc="-1" dirty="0">
                <a:solidFill>
                  <a:srgbClr val="00B0F0"/>
                </a:solidFill>
                <a:latin typeface="Century Gothic"/>
              </a:rPr>
              <a:t>building rapport</a:t>
            </a:r>
            <a:r>
              <a:rPr lang="en-GB" sz="1900" b="0" strike="noStrike" spc="-1" dirty="0">
                <a:solidFill>
                  <a:srgbClr val="00B0F0"/>
                </a:solidFill>
                <a:latin typeface="Century Gothic"/>
              </a:rPr>
              <a:t> </a:t>
            </a:r>
            <a:r>
              <a:rPr lang="en-GB" sz="1900" b="0" strike="noStrike" spc="-1" dirty="0">
                <a:solidFill>
                  <a:srgbClr val="414141"/>
                </a:solidFill>
                <a:latin typeface="Century Gothic"/>
              </a:rPr>
              <a:t>and avoid being judgmental, </a:t>
            </a:r>
            <a:r>
              <a:rPr lang="en-GB" sz="1900" b="1" strike="noStrike" spc="-1" dirty="0">
                <a:solidFill>
                  <a:srgbClr val="00B0F0"/>
                </a:solidFill>
                <a:latin typeface="Century Gothic"/>
              </a:rPr>
              <a:t>offer hope</a:t>
            </a:r>
            <a:endParaRPr lang="en-US" sz="1900" b="0" strike="noStrike" spc="-1" dirty="0">
              <a:solidFill>
                <a:srgbClr val="414141"/>
              </a:solidFill>
              <a:latin typeface="Century Gothic"/>
            </a:endParaRPr>
          </a:p>
          <a:p>
            <a:pPr marL="266760" indent="-266760">
              <a:lnSpc>
                <a:spcPts val="2599"/>
              </a:lnSpc>
              <a:spcBef>
                <a:spcPts val="800"/>
              </a:spcBef>
              <a:spcAft>
                <a:spcPts val="800"/>
              </a:spcAft>
              <a:buClr>
                <a:srgbClr val="00BDFF"/>
              </a:buClr>
              <a:buSzPct val="120000"/>
              <a:buFont typeface="Wingdings" charset="2"/>
              <a:buChar char=""/>
            </a:pPr>
            <a:r>
              <a:rPr lang="en-GB" sz="1900" b="0" strike="noStrike" spc="-1" dirty="0">
                <a:solidFill>
                  <a:srgbClr val="414141"/>
                </a:solidFill>
                <a:latin typeface="Century Gothic"/>
              </a:rPr>
              <a:t>Recognise </a:t>
            </a:r>
            <a:r>
              <a:rPr lang="en-GB" sz="1900" b="1" strike="noStrike" spc="-1" dirty="0">
                <a:solidFill>
                  <a:srgbClr val="00B0F0"/>
                </a:solidFill>
                <a:latin typeface="Century Gothic"/>
              </a:rPr>
              <a:t>their perspective</a:t>
            </a:r>
            <a:r>
              <a:rPr lang="en-GB" sz="1900" b="0" strike="noStrike" spc="-1" dirty="0">
                <a:solidFill>
                  <a:srgbClr val="00B0F0"/>
                </a:solidFill>
                <a:latin typeface="Century Gothic"/>
              </a:rPr>
              <a:t> </a:t>
            </a:r>
            <a:r>
              <a:rPr lang="en-GB" sz="1900" b="0" strike="noStrike" spc="-1" dirty="0">
                <a:solidFill>
                  <a:srgbClr val="414141"/>
                </a:solidFill>
                <a:latin typeface="Century Gothic"/>
              </a:rPr>
              <a:t>verses an adult perspective</a:t>
            </a:r>
            <a:endParaRPr lang="en-US" sz="1900" b="0" strike="noStrike" spc="-1" dirty="0">
              <a:solidFill>
                <a:srgbClr val="414141"/>
              </a:solidFill>
              <a:latin typeface="Century Gothic"/>
            </a:endParaRPr>
          </a:p>
          <a:p>
            <a:pPr marL="266760" indent="-266760">
              <a:lnSpc>
                <a:spcPts val="2599"/>
              </a:lnSpc>
              <a:spcBef>
                <a:spcPts val="800"/>
              </a:spcBef>
              <a:spcAft>
                <a:spcPts val="800"/>
              </a:spcAft>
              <a:buClr>
                <a:srgbClr val="00BDFF"/>
              </a:buClr>
              <a:buSzPct val="120000"/>
              <a:buFont typeface="Wingdings" charset="2"/>
              <a:buChar char=""/>
            </a:pPr>
            <a:r>
              <a:rPr lang="en-GB" sz="1900" b="1" strike="noStrike" spc="-1" dirty="0">
                <a:solidFill>
                  <a:srgbClr val="00B0F0"/>
                </a:solidFill>
                <a:latin typeface="Century Gothic"/>
              </a:rPr>
              <a:t>Change</a:t>
            </a:r>
            <a:r>
              <a:rPr lang="en-GB" sz="1900" b="0" strike="noStrike" spc="-1" dirty="0">
                <a:solidFill>
                  <a:srgbClr val="414141"/>
                </a:solidFill>
                <a:latin typeface="Century Gothic"/>
              </a:rPr>
              <a:t> the language to fit their needs</a:t>
            </a:r>
            <a:endParaRPr lang="en-US" sz="1900" b="0" strike="noStrike" spc="-1" dirty="0">
              <a:solidFill>
                <a:srgbClr val="414141"/>
              </a:solidFill>
              <a:latin typeface="Century Gothic"/>
            </a:endParaRPr>
          </a:p>
          <a:p>
            <a:pPr marL="266760" indent="-266760">
              <a:lnSpc>
                <a:spcPts val="2599"/>
              </a:lnSpc>
              <a:spcBef>
                <a:spcPts val="800"/>
              </a:spcBef>
              <a:spcAft>
                <a:spcPts val="800"/>
              </a:spcAft>
              <a:buClr>
                <a:srgbClr val="00BDFF"/>
              </a:buClr>
              <a:buSzPct val="120000"/>
              <a:buFont typeface="Wingdings" charset="2"/>
              <a:buChar char=""/>
            </a:pPr>
            <a:r>
              <a:rPr lang="en-GB" sz="1900" b="0" strike="noStrike" spc="-1" dirty="0">
                <a:solidFill>
                  <a:srgbClr val="414141"/>
                </a:solidFill>
                <a:latin typeface="Century Gothic"/>
              </a:rPr>
              <a:t>Use </a:t>
            </a:r>
            <a:r>
              <a:rPr lang="en-GB" sz="1900" b="1" strike="noStrike" spc="-1" dirty="0">
                <a:solidFill>
                  <a:srgbClr val="00B0F0"/>
                </a:solidFill>
                <a:latin typeface="Century Gothic"/>
              </a:rPr>
              <a:t>effective communication skill</a:t>
            </a:r>
            <a:r>
              <a:rPr lang="en-GB" sz="1900" b="0" strike="noStrike" spc="-1" dirty="0">
                <a:solidFill>
                  <a:srgbClr val="00B0F0"/>
                </a:solidFill>
                <a:latin typeface="Century Gothic"/>
              </a:rPr>
              <a:t>s </a:t>
            </a:r>
            <a:r>
              <a:rPr lang="en-GB" sz="1900" b="0" strike="noStrike" spc="-1" dirty="0">
                <a:solidFill>
                  <a:srgbClr val="414141"/>
                </a:solidFill>
                <a:latin typeface="Century Gothic"/>
              </a:rPr>
              <a:t>and tools to build and maintain engagement</a:t>
            </a:r>
            <a:endParaRPr lang="en-US" sz="1900" b="0" strike="noStrike" spc="-1" dirty="0">
              <a:solidFill>
                <a:srgbClr val="414141"/>
              </a:solidFill>
              <a:latin typeface="Century Gothic"/>
            </a:endParaRPr>
          </a:p>
          <a:p>
            <a:pPr marL="266760" indent="-266760">
              <a:lnSpc>
                <a:spcPts val="2599"/>
              </a:lnSpc>
              <a:spcBef>
                <a:spcPts val="800"/>
              </a:spcBef>
              <a:spcAft>
                <a:spcPts val="800"/>
              </a:spcAft>
              <a:buClr>
                <a:srgbClr val="00BDFF"/>
              </a:buClr>
              <a:buSzPct val="120000"/>
              <a:buFont typeface="Wingdings" charset="2"/>
              <a:buChar char=""/>
            </a:pPr>
            <a:r>
              <a:rPr lang="en-GB" sz="1900" b="0" strike="noStrike" spc="-1" dirty="0">
                <a:solidFill>
                  <a:srgbClr val="414141"/>
                </a:solidFill>
                <a:latin typeface="Century Gothic"/>
              </a:rPr>
              <a:t>Simply</a:t>
            </a:r>
            <a:r>
              <a:rPr lang="en-GB" sz="1900" b="1" strike="noStrike" spc="-1" dirty="0">
                <a:solidFill>
                  <a:srgbClr val="414141"/>
                </a:solidFill>
                <a:latin typeface="Century Gothic"/>
              </a:rPr>
              <a:t> </a:t>
            </a:r>
            <a:r>
              <a:rPr lang="en-GB" sz="1900" b="1" strike="noStrike" spc="-1" dirty="0">
                <a:solidFill>
                  <a:srgbClr val="00B0F0"/>
                </a:solidFill>
                <a:latin typeface="Century Gothic"/>
              </a:rPr>
              <a:t>telling them what to do rarely works</a:t>
            </a:r>
            <a:r>
              <a:rPr lang="en-GB" sz="1900" b="0" strike="noStrike" spc="-1" dirty="0">
                <a:solidFill>
                  <a:srgbClr val="00B0F0"/>
                </a:solidFill>
                <a:latin typeface="Century Gothic"/>
              </a:rPr>
              <a:t> </a:t>
            </a:r>
            <a:r>
              <a:rPr lang="en-GB" sz="1900" b="0" strike="noStrike" spc="-1" dirty="0">
                <a:solidFill>
                  <a:srgbClr val="414141"/>
                </a:solidFill>
                <a:latin typeface="Century Gothic"/>
              </a:rPr>
              <a:t>– get them to come up with </a:t>
            </a:r>
            <a:br>
              <a:rPr sz="1900" dirty="0"/>
            </a:br>
            <a:r>
              <a:rPr lang="en-GB" sz="1900" b="0" strike="noStrike" spc="-1" dirty="0">
                <a:solidFill>
                  <a:srgbClr val="414141"/>
                </a:solidFill>
                <a:latin typeface="Century Gothic"/>
              </a:rPr>
              <a:t>their own ideas and solutions</a:t>
            </a:r>
            <a:endParaRPr lang="en-US" sz="1900" b="0" strike="noStrike" spc="-1" dirty="0">
              <a:solidFill>
                <a:srgbClr val="414141"/>
              </a:solidFill>
              <a:latin typeface="Century Gothic"/>
            </a:endParaRPr>
          </a:p>
        </p:txBody>
      </p:sp>
      <p:sp>
        <p:nvSpPr>
          <p:cNvPr id="393" name="PlaceHolder 2"/>
          <p:cNvSpPr>
            <a:spLocks noGrp="1"/>
          </p:cNvSpPr>
          <p:nvPr>
            <p:ph type="title"/>
          </p:nvPr>
        </p:nvSpPr>
        <p:spPr>
          <a:xfrm>
            <a:off x="1163520" y="452880"/>
            <a:ext cx="10188360" cy="1043280"/>
          </a:xfrm>
          <a:prstGeom prst="rect">
            <a:avLst/>
          </a:prstGeom>
          <a:noFill/>
          <a:ln w="0">
            <a:noFill/>
          </a:ln>
        </p:spPr>
        <p:txBody>
          <a:bodyPr anchor="ctr">
            <a:noAutofit/>
          </a:bodyPr>
          <a:lstStyle/>
          <a:p>
            <a:pPr indent="0">
              <a:lnSpc>
                <a:spcPts val="3200"/>
              </a:lnSpc>
              <a:buNone/>
            </a:pPr>
            <a:r>
              <a:rPr lang="en-GB" sz="2800" b="1" strike="noStrike" spc="-1">
                <a:solidFill>
                  <a:schemeClr val="accent1"/>
                </a:solidFill>
                <a:latin typeface="Century Gothic"/>
              </a:rPr>
              <a:t>Having the conversation</a:t>
            </a:r>
            <a:endParaRPr lang="en-US" sz="2800" b="0" strike="noStrike" spc="-1">
              <a:solidFill>
                <a:srgbClr val="414141"/>
              </a:solidFill>
              <a:latin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 name="PlaceHolder 1"/>
          <p:cNvSpPr>
            <a:spLocks noGrp="1"/>
          </p:cNvSpPr>
          <p:nvPr>
            <p:ph type="title"/>
          </p:nvPr>
        </p:nvSpPr>
        <p:spPr>
          <a:xfrm>
            <a:off x="1163520" y="452880"/>
            <a:ext cx="10188360" cy="1043280"/>
          </a:xfrm>
          <a:prstGeom prst="rect">
            <a:avLst/>
          </a:prstGeom>
          <a:noFill/>
          <a:ln w="0">
            <a:noFill/>
          </a:ln>
        </p:spPr>
        <p:txBody>
          <a:bodyPr lIns="0" anchor="ctr">
            <a:noAutofit/>
          </a:bodyPr>
          <a:lstStyle/>
          <a:p>
            <a:pPr indent="0">
              <a:lnSpc>
                <a:spcPts val="3200"/>
              </a:lnSpc>
              <a:buNone/>
            </a:pPr>
            <a:r>
              <a:rPr lang="en-US" sz="2800" b="1" strike="noStrike" spc="-1">
                <a:solidFill>
                  <a:schemeClr val="accent1"/>
                </a:solidFill>
                <a:latin typeface="Century Gothic"/>
              </a:rPr>
              <a:t>Core communication skills</a:t>
            </a:r>
            <a:endParaRPr lang="en-US" sz="2800" b="0" strike="noStrike" spc="-1">
              <a:solidFill>
                <a:srgbClr val="414141"/>
              </a:solidFill>
              <a:latin typeface="Century Gothic"/>
            </a:endParaRPr>
          </a:p>
        </p:txBody>
      </p:sp>
      <p:grpSp>
        <p:nvGrpSpPr>
          <p:cNvPr id="395" name="Group 36"/>
          <p:cNvGrpSpPr/>
          <p:nvPr/>
        </p:nvGrpSpPr>
        <p:grpSpPr>
          <a:xfrm>
            <a:off x="1268280" y="1608120"/>
            <a:ext cx="10419840" cy="899640"/>
            <a:chOff x="1268280" y="1608120"/>
            <a:chExt cx="10419840" cy="899640"/>
          </a:xfrm>
        </p:grpSpPr>
        <p:sp>
          <p:nvSpPr>
            <p:cNvPr id="396" name="Content Placeholder 2"/>
            <p:cNvSpPr/>
            <p:nvPr/>
          </p:nvSpPr>
          <p:spPr>
            <a:xfrm>
              <a:off x="3799800" y="1697760"/>
              <a:ext cx="7888320" cy="720360"/>
            </a:xfrm>
            <a:prstGeom prst="rect">
              <a:avLst/>
            </a:prstGeom>
            <a:noFill/>
            <a:ln w="9525">
              <a:noFill/>
            </a:ln>
          </p:spPr>
          <p:style>
            <a:lnRef idx="0">
              <a:scrgbClr r="0" g="0" b="0"/>
            </a:lnRef>
            <a:fillRef idx="0">
              <a:scrgbClr r="0" g="0" b="0"/>
            </a:fillRef>
            <a:effectRef idx="0">
              <a:scrgbClr r="0" g="0" b="0"/>
            </a:effectRef>
            <a:fontRef idx="minor"/>
          </p:style>
          <p:txBody>
            <a:bodyPr numCol="1" spcCol="0" anchor="ctr">
              <a:noAutofit/>
            </a:bodyPr>
            <a:lstStyle/>
            <a:p>
              <a:pPr>
                <a:lnSpc>
                  <a:spcPts val="2401"/>
                </a:lnSpc>
                <a:spcBef>
                  <a:spcPts val="499"/>
                </a:spcBef>
                <a:spcAft>
                  <a:spcPts val="499"/>
                </a:spcAft>
                <a:tabLst>
                  <a:tab pos="0" algn="l"/>
                </a:tabLst>
              </a:pPr>
              <a:r>
                <a:rPr lang="en-US" sz="1700" b="1" strike="noStrike" spc="-1">
                  <a:solidFill>
                    <a:srgbClr val="FF4E32"/>
                  </a:solidFill>
                  <a:latin typeface="Century Gothic"/>
                  <a:ea typeface="Geneva"/>
                </a:rPr>
                <a:t>Ask questions...</a:t>
              </a:r>
              <a:r>
                <a:rPr lang="en-US" sz="1700" b="1" strike="noStrike" spc="-1">
                  <a:solidFill>
                    <a:srgbClr val="FF0000"/>
                  </a:solidFill>
                  <a:latin typeface="Century Gothic"/>
                  <a:ea typeface="Geneva"/>
                </a:rPr>
                <a:t> </a:t>
              </a:r>
              <a:r>
                <a:rPr lang="en-US" sz="1700" b="0" strike="noStrike" spc="-1">
                  <a:solidFill>
                    <a:srgbClr val="414141"/>
                  </a:solidFill>
                  <a:latin typeface="Century Gothic"/>
                  <a:ea typeface="Geneva"/>
                </a:rPr>
                <a:t>to learn about the young person, their goals, fears, circumstances and experience with vaping and stopping vaping</a:t>
              </a:r>
              <a:endParaRPr lang="en-GB" sz="1700" b="0" strike="noStrike" spc="-1">
                <a:solidFill>
                  <a:srgbClr val="000000"/>
                </a:solidFill>
                <a:latin typeface="Arial"/>
              </a:endParaRPr>
            </a:p>
          </p:txBody>
        </p:sp>
        <p:sp>
          <p:nvSpPr>
            <p:cNvPr id="397" name="Rounded Rectangle 38"/>
            <p:cNvSpPr/>
            <p:nvPr/>
          </p:nvSpPr>
          <p:spPr>
            <a:xfrm>
              <a:off x="1268280" y="1608120"/>
              <a:ext cx="2367000" cy="899640"/>
            </a:xfrm>
            <a:prstGeom prst="roundRect">
              <a:avLst>
                <a:gd name="adj" fmla="val 16667"/>
              </a:avLst>
            </a:prstGeom>
            <a:solidFill>
              <a:srgbClr val="FF4E32"/>
            </a:solidFill>
            <a:ln w="9525">
              <a:noFill/>
            </a:ln>
            <a:effectLst>
              <a:outerShdw blurRad="254160" dist="63360" dir="5400000" rotWithShape="0">
                <a:srgbClr val="808080">
                  <a:alpha val="25000"/>
                </a:srgbClr>
              </a:outerShdw>
            </a:effectLst>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700" b="1" strike="noStrike" spc="-1">
                  <a:solidFill>
                    <a:schemeClr val="lt1"/>
                  </a:solidFill>
                  <a:latin typeface="Century Gothic"/>
                </a:rPr>
                <a:t>Build rapport</a:t>
              </a:r>
              <a:endParaRPr lang="en-GB" sz="1700" b="0" strike="noStrike" spc="-1">
                <a:solidFill>
                  <a:srgbClr val="000000"/>
                </a:solidFill>
                <a:latin typeface="Arial"/>
              </a:endParaRPr>
            </a:p>
          </p:txBody>
        </p:sp>
      </p:grpSp>
      <p:grpSp>
        <p:nvGrpSpPr>
          <p:cNvPr id="398" name="Group 39"/>
          <p:cNvGrpSpPr/>
          <p:nvPr/>
        </p:nvGrpSpPr>
        <p:grpSpPr>
          <a:xfrm>
            <a:off x="1268280" y="2851200"/>
            <a:ext cx="10419840" cy="899640"/>
            <a:chOff x="1268280" y="2851200"/>
            <a:chExt cx="10419840" cy="899640"/>
          </a:xfrm>
        </p:grpSpPr>
        <p:sp>
          <p:nvSpPr>
            <p:cNvPr id="399" name="Rounded Rectangle 40"/>
            <p:cNvSpPr/>
            <p:nvPr/>
          </p:nvSpPr>
          <p:spPr>
            <a:xfrm>
              <a:off x="1268280" y="2851200"/>
              <a:ext cx="2367000" cy="899640"/>
            </a:xfrm>
            <a:prstGeom prst="roundRect">
              <a:avLst>
                <a:gd name="adj" fmla="val 16667"/>
              </a:avLst>
            </a:prstGeom>
            <a:solidFill>
              <a:schemeClr val="accent3"/>
            </a:solidFill>
            <a:ln w="9525">
              <a:noFill/>
            </a:ln>
            <a:effectLst>
              <a:outerShdw blurRad="254160" dist="63360" dir="5400000" rotWithShape="0">
                <a:srgbClr val="808080">
                  <a:alpha val="25000"/>
                </a:srgbClr>
              </a:outerShdw>
            </a:effectLst>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700" b="1" strike="noStrike" spc="-1">
                  <a:solidFill>
                    <a:schemeClr val="lt1"/>
                  </a:solidFill>
                  <a:latin typeface="Century Gothic"/>
                </a:rPr>
                <a:t>Use reflective listening</a:t>
              </a:r>
              <a:endParaRPr lang="en-GB" sz="1700" b="0" strike="noStrike" spc="-1">
                <a:solidFill>
                  <a:srgbClr val="000000"/>
                </a:solidFill>
                <a:latin typeface="Arial"/>
              </a:endParaRPr>
            </a:p>
          </p:txBody>
        </p:sp>
        <p:sp>
          <p:nvSpPr>
            <p:cNvPr id="400" name="Content Placeholder 2"/>
            <p:cNvSpPr/>
            <p:nvPr/>
          </p:nvSpPr>
          <p:spPr>
            <a:xfrm>
              <a:off x="3799800" y="2944080"/>
              <a:ext cx="7888320" cy="639000"/>
            </a:xfrm>
            <a:prstGeom prst="rect">
              <a:avLst/>
            </a:prstGeom>
            <a:noFill/>
            <a:ln w="9525">
              <a:noFill/>
            </a:ln>
          </p:spPr>
          <p:style>
            <a:lnRef idx="0">
              <a:scrgbClr r="0" g="0" b="0"/>
            </a:lnRef>
            <a:fillRef idx="0">
              <a:scrgbClr r="0" g="0" b="0"/>
            </a:fillRef>
            <a:effectRef idx="0">
              <a:scrgbClr r="0" g="0" b="0"/>
            </a:effectRef>
            <a:fontRef idx="minor"/>
          </p:style>
          <p:txBody>
            <a:bodyPr numCol="1" spcCol="0" anchor="ctr">
              <a:noAutofit/>
            </a:bodyPr>
            <a:lstStyle/>
            <a:p>
              <a:pPr>
                <a:lnSpc>
                  <a:spcPts val="2401"/>
                </a:lnSpc>
                <a:spcBef>
                  <a:spcPts val="499"/>
                </a:spcBef>
                <a:spcAft>
                  <a:spcPts val="499"/>
                </a:spcAft>
                <a:tabLst>
                  <a:tab pos="0" algn="l"/>
                </a:tabLst>
              </a:pPr>
              <a:r>
                <a:rPr lang="en-US" sz="1700" b="1" strike="noStrike" spc="-1">
                  <a:solidFill>
                    <a:schemeClr val="accent3"/>
                  </a:solidFill>
                  <a:latin typeface="Century Gothic"/>
                  <a:ea typeface="Geneva"/>
                </a:rPr>
                <a:t>Listen…</a:t>
              </a:r>
              <a:r>
                <a:rPr lang="en-US" sz="1700" b="1" strike="noStrike" spc="-1">
                  <a:solidFill>
                    <a:schemeClr val="accent5">
                      <a:lumMod val="75000"/>
                    </a:schemeClr>
                  </a:solidFill>
                  <a:latin typeface="Century Gothic"/>
                  <a:ea typeface="Geneva"/>
                </a:rPr>
                <a:t> </a:t>
              </a:r>
              <a:r>
                <a:rPr lang="en-US" sz="1700" b="0" strike="noStrike" spc="-1">
                  <a:solidFill>
                    <a:srgbClr val="414141"/>
                  </a:solidFill>
                  <a:latin typeface="Century Gothic"/>
                  <a:ea typeface="Geneva"/>
                </a:rPr>
                <a:t>without offering advice, judgement, opinion or agenda</a:t>
              </a:r>
              <a:br>
                <a:rPr sz="1700"/>
              </a:br>
              <a:r>
                <a:rPr lang="en-US" sz="1700" b="1" strike="noStrike" spc="-1">
                  <a:solidFill>
                    <a:schemeClr val="accent3"/>
                  </a:solidFill>
                  <a:latin typeface="Century Gothic"/>
                  <a:ea typeface="Geneva"/>
                </a:rPr>
                <a:t>Use reflective listening..</a:t>
              </a:r>
              <a:r>
                <a:rPr lang="en-US" sz="1700" b="1" strike="noStrike" spc="-1">
                  <a:solidFill>
                    <a:schemeClr val="accent5"/>
                  </a:solidFill>
                  <a:latin typeface="Century Gothic"/>
                  <a:ea typeface="Geneva"/>
                </a:rPr>
                <a:t>.</a:t>
              </a:r>
              <a:r>
                <a:rPr lang="en-US" sz="1700" b="1" strike="noStrike" spc="-1">
                  <a:solidFill>
                    <a:schemeClr val="accent5">
                      <a:lumMod val="75000"/>
                    </a:schemeClr>
                  </a:solidFill>
                  <a:latin typeface="Century Gothic"/>
                  <a:ea typeface="Geneva"/>
                </a:rPr>
                <a:t> </a:t>
              </a:r>
              <a:r>
                <a:rPr lang="en-US" sz="1700" b="0" strike="noStrike" spc="-1">
                  <a:solidFill>
                    <a:srgbClr val="414141"/>
                  </a:solidFill>
                  <a:latin typeface="Century Gothic"/>
                  <a:ea typeface="Geneva"/>
                </a:rPr>
                <a:t>to check, clarify and stimulate the conversation</a:t>
              </a:r>
              <a:endParaRPr lang="en-GB" sz="1700" b="0" strike="noStrike" spc="-1">
                <a:solidFill>
                  <a:srgbClr val="000000"/>
                </a:solidFill>
                <a:latin typeface="Arial"/>
              </a:endParaRPr>
            </a:p>
          </p:txBody>
        </p:sp>
      </p:grpSp>
      <p:grpSp>
        <p:nvGrpSpPr>
          <p:cNvPr id="401" name="Group 42"/>
          <p:cNvGrpSpPr/>
          <p:nvPr/>
        </p:nvGrpSpPr>
        <p:grpSpPr>
          <a:xfrm>
            <a:off x="1268280" y="4094640"/>
            <a:ext cx="10419840" cy="899640"/>
            <a:chOff x="1268280" y="4094640"/>
            <a:chExt cx="10419840" cy="899640"/>
          </a:xfrm>
        </p:grpSpPr>
        <p:sp>
          <p:nvSpPr>
            <p:cNvPr id="402" name="Rounded Rectangle 43"/>
            <p:cNvSpPr/>
            <p:nvPr/>
          </p:nvSpPr>
          <p:spPr>
            <a:xfrm>
              <a:off x="1268280" y="4094640"/>
              <a:ext cx="2367000" cy="899640"/>
            </a:xfrm>
            <a:prstGeom prst="roundRect">
              <a:avLst>
                <a:gd name="adj" fmla="val 16667"/>
              </a:avLst>
            </a:prstGeom>
            <a:solidFill>
              <a:schemeClr val="accent1"/>
            </a:solidFill>
            <a:ln w="9525">
              <a:noFill/>
            </a:ln>
            <a:effectLst>
              <a:outerShdw blurRad="254160" dist="63360" dir="5400000" rotWithShape="0">
                <a:srgbClr val="808080">
                  <a:alpha val="25000"/>
                </a:srgbClr>
              </a:outerShdw>
            </a:effectLst>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700" b="1" strike="noStrike" spc="-1">
                  <a:solidFill>
                    <a:schemeClr val="lt1"/>
                  </a:solidFill>
                  <a:latin typeface="Century Gothic"/>
                </a:rPr>
                <a:t>Provide </a:t>
              </a:r>
              <a:endParaRPr lang="en-GB" sz="1700" b="0" strike="noStrike" spc="-1">
                <a:solidFill>
                  <a:srgbClr val="000000"/>
                </a:solidFill>
                <a:latin typeface="Arial"/>
              </a:endParaRPr>
            </a:p>
            <a:p>
              <a:pPr algn="ctr">
                <a:lnSpc>
                  <a:spcPct val="100000"/>
                </a:lnSpc>
              </a:pPr>
              <a:r>
                <a:rPr lang="en-US" sz="1700" b="1" strike="noStrike" spc="-1">
                  <a:solidFill>
                    <a:schemeClr val="lt1"/>
                  </a:solidFill>
                  <a:latin typeface="Century Gothic"/>
                </a:rPr>
                <a:t>reassurance</a:t>
              </a:r>
              <a:endParaRPr lang="en-GB" sz="1700" b="0" strike="noStrike" spc="-1">
                <a:solidFill>
                  <a:srgbClr val="000000"/>
                </a:solidFill>
                <a:latin typeface="Arial"/>
              </a:endParaRPr>
            </a:p>
          </p:txBody>
        </p:sp>
        <p:sp>
          <p:nvSpPr>
            <p:cNvPr id="403" name="Content Placeholder 2"/>
            <p:cNvSpPr/>
            <p:nvPr/>
          </p:nvSpPr>
          <p:spPr>
            <a:xfrm>
              <a:off x="3799800" y="4184280"/>
              <a:ext cx="7888320" cy="720360"/>
            </a:xfrm>
            <a:prstGeom prst="rect">
              <a:avLst/>
            </a:prstGeom>
            <a:noFill/>
            <a:ln w="9525">
              <a:noFill/>
            </a:ln>
          </p:spPr>
          <p:style>
            <a:lnRef idx="0">
              <a:scrgbClr r="0" g="0" b="0"/>
            </a:lnRef>
            <a:fillRef idx="0">
              <a:scrgbClr r="0" g="0" b="0"/>
            </a:fillRef>
            <a:effectRef idx="0">
              <a:scrgbClr r="0" g="0" b="0"/>
            </a:effectRef>
            <a:fontRef idx="minor"/>
          </p:style>
          <p:txBody>
            <a:bodyPr numCol="1" spcCol="0" anchor="ctr">
              <a:noAutofit/>
            </a:bodyPr>
            <a:lstStyle/>
            <a:p>
              <a:pPr>
                <a:lnSpc>
                  <a:spcPts val="2401"/>
                </a:lnSpc>
                <a:spcBef>
                  <a:spcPts val="499"/>
                </a:spcBef>
                <a:spcAft>
                  <a:spcPts val="499"/>
                </a:spcAft>
                <a:tabLst>
                  <a:tab pos="0" algn="l"/>
                </a:tabLst>
              </a:pPr>
              <a:r>
                <a:rPr lang="en-US" sz="1700" b="1" strike="noStrike" spc="-1">
                  <a:solidFill>
                    <a:schemeClr val="accent1"/>
                  </a:solidFill>
                  <a:latin typeface="Century Gothic"/>
                  <a:ea typeface="Geneva"/>
                </a:rPr>
                <a:t>Provide feedback and affirmations... </a:t>
              </a:r>
              <a:r>
                <a:rPr lang="en-US" sz="1700" b="0" strike="noStrike" spc="-1">
                  <a:solidFill>
                    <a:srgbClr val="414141"/>
                  </a:solidFill>
                  <a:latin typeface="Century Gothic"/>
                  <a:ea typeface="Geneva"/>
                </a:rPr>
                <a:t>noting key points and observations, to build trust and confidence</a:t>
              </a:r>
              <a:endParaRPr lang="en-GB" sz="1700" b="0" strike="noStrike" spc="-1">
                <a:solidFill>
                  <a:srgbClr val="000000"/>
                </a:solidFill>
                <a:latin typeface="Arial"/>
              </a:endParaRPr>
            </a:p>
          </p:txBody>
        </p:sp>
      </p:grpSp>
      <p:grpSp>
        <p:nvGrpSpPr>
          <p:cNvPr id="404" name="Group 45"/>
          <p:cNvGrpSpPr/>
          <p:nvPr/>
        </p:nvGrpSpPr>
        <p:grpSpPr>
          <a:xfrm>
            <a:off x="1268280" y="5337720"/>
            <a:ext cx="10419840" cy="899640"/>
            <a:chOff x="1268280" y="5337720"/>
            <a:chExt cx="10419840" cy="899640"/>
          </a:xfrm>
        </p:grpSpPr>
        <p:sp>
          <p:nvSpPr>
            <p:cNvPr id="405" name="Rounded Rectangle 46"/>
            <p:cNvSpPr/>
            <p:nvPr/>
          </p:nvSpPr>
          <p:spPr>
            <a:xfrm>
              <a:off x="1268280" y="5337720"/>
              <a:ext cx="2367000" cy="899640"/>
            </a:xfrm>
            <a:prstGeom prst="roundRect">
              <a:avLst>
                <a:gd name="adj" fmla="val 16667"/>
              </a:avLst>
            </a:prstGeom>
            <a:solidFill>
              <a:schemeClr val="accent4"/>
            </a:solidFill>
            <a:ln w="9525">
              <a:noFill/>
            </a:ln>
            <a:effectLst>
              <a:outerShdw blurRad="254160" dist="63360" dir="5400000" rotWithShape="0">
                <a:srgbClr val="808080">
                  <a:alpha val="25000"/>
                </a:srgbClr>
              </a:outerShdw>
            </a:effectLst>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1700" b="1" strike="noStrike" spc="-1">
                  <a:solidFill>
                    <a:schemeClr val="lt1"/>
                  </a:solidFill>
                  <a:latin typeface="Century Gothic"/>
                </a:rPr>
                <a:t>Boost motivation </a:t>
              </a:r>
              <a:endParaRPr lang="en-GB" sz="1700" b="0" strike="noStrike" spc="-1">
                <a:solidFill>
                  <a:srgbClr val="000000"/>
                </a:solidFill>
                <a:latin typeface="Arial"/>
              </a:endParaRPr>
            </a:p>
            <a:p>
              <a:pPr algn="ctr">
                <a:lnSpc>
                  <a:spcPct val="100000"/>
                </a:lnSpc>
              </a:pPr>
              <a:r>
                <a:rPr lang="en-US" sz="1700" b="1" strike="noStrike" spc="-1">
                  <a:solidFill>
                    <a:schemeClr val="lt1"/>
                  </a:solidFill>
                  <a:latin typeface="Century Gothic"/>
                </a:rPr>
                <a:t>and self-efficacy</a:t>
              </a:r>
              <a:endParaRPr lang="en-GB" sz="1700" b="0" strike="noStrike" spc="-1">
                <a:solidFill>
                  <a:srgbClr val="000000"/>
                </a:solidFill>
                <a:latin typeface="Arial"/>
              </a:endParaRPr>
            </a:p>
          </p:txBody>
        </p:sp>
        <p:sp>
          <p:nvSpPr>
            <p:cNvPr id="406" name="Content Placeholder 2"/>
            <p:cNvSpPr/>
            <p:nvPr/>
          </p:nvSpPr>
          <p:spPr>
            <a:xfrm>
              <a:off x="3799800" y="5430600"/>
              <a:ext cx="7888320" cy="720360"/>
            </a:xfrm>
            <a:prstGeom prst="rect">
              <a:avLst/>
            </a:prstGeom>
            <a:noFill/>
            <a:ln w="9525">
              <a:noFill/>
            </a:ln>
          </p:spPr>
          <p:style>
            <a:lnRef idx="0">
              <a:scrgbClr r="0" g="0" b="0"/>
            </a:lnRef>
            <a:fillRef idx="0">
              <a:scrgbClr r="0" g="0" b="0"/>
            </a:fillRef>
            <a:effectRef idx="0">
              <a:scrgbClr r="0" g="0" b="0"/>
            </a:effectRef>
            <a:fontRef idx="minor"/>
          </p:style>
          <p:txBody>
            <a:bodyPr numCol="1" spcCol="0" anchor="ctr">
              <a:noAutofit/>
            </a:bodyPr>
            <a:lstStyle/>
            <a:p>
              <a:pPr>
                <a:lnSpc>
                  <a:spcPts val="2401"/>
                </a:lnSpc>
                <a:spcBef>
                  <a:spcPts val="499"/>
                </a:spcBef>
                <a:spcAft>
                  <a:spcPts val="499"/>
                </a:spcAft>
                <a:tabLst>
                  <a:tab pos="0" algn="l"/>
                </a:tabLst>
              </a:pPr>
              <a:r>
                <a:rPr lang="en-US" sz="1700" b="1" strike="noStrike" spc="-1">
                  <a:solidFill>
                    <a:schemeClr val="accent4"/>
                  </a:solidFill>
                  <a:latin typeface="Century Gothic"/>
                  <a:ea typeface="Geneva"/>
                </a:rPr>
                <a:t>Provide a summary…</a:t>
              </a:r>
              <a:r>
                <a:rPr lang="en-US" sz="1700" b="0" strike="noStrike" spc="-1">
                  <a:solidFill>
                    <a:srgbClr val="0070C0"/>
                  </a:solidFill>
                  <a:latin typeface="Century Gothic"/>
                  <a:ea typeface="Geneva"/>
                </a:rPr>
                <a:t> </a:t>
              </a:r>
              <a:r>
                <a:rPr lang="en-US" sz="1700" b="0" strike="noStrike" spc="-1">
                  <a:solidFill>
                    <a:srgbClr val="414141"/>
                  </a:solidFill>
                  <a:latin typeface="Century Gothic"/>
                  <a:ea typeface="Geneva"/>
                </a:rPr>
                <a:t>noting actions and plans </a:t>
              </a:r>
              <a:br>
                <a:rPr sz="1700"/>
              </a:br>
              <a:r>
                <a:rPr lang="en-US" sz="1700" b="0" strike="noStrike" spc="-1">
                  <a:solidFill>
                    <a:srgbClr val="414141"/>
                  </a:solidFill>
                  <a:latin typeface="Century Gothic"/>
                  <a:ea typeface="Geneva"/>
                </a:rPr>
                <a:t>and leaving time for responses and agreement</a:t>
              </a:r>
              <a:endParaRPr lang="en-GB" sz="1700" b="0" strike="noStrike" spc="-1">
                <a:solidFill>
                  <a:srgbClr val="000000"/>
                </a:solidFill>
                <a:latin typeface="Aria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7" name="Picture 12"/>
          <p:cNvPicPr/>
          <p:nvPr/>
        </p:nvPicPr>
        <p:blipFill>
          <a:blip r:embed="rId3">
            <a:extLst>
              <a:ext uri="{BEBA8EAE-BF5A-486C-A8C5-ECC9F3942E4B}">
                <a14:imgProps xmlns:a14="http://schemas.microsoft.com/office/drawing/2010/main">
                  <a14:imgLayer>
                    <a14:imgEffect>
                      <a14:brightnessContrast bright="20000" contrast="40000"/>
                    </a14:imgEffect>
                  </a14:imgLayer>
                </a14:imgProps>
              </a:ext>
            </a:extLst>
          </a:blip>
          <a:stretch/>
        </p:blipFill>
        <p:spPr>
          <a:xfrm>
            <a:off x="0" y="0"/>
            <a:ext cx="12191760" cy="6857640"/>
          </a:xfrm>
          <a:prstGeom prst="rect">
            <a:avLst/>
          </a:prstGeom>
          <a:ln w="0">
            <a:noFill/>
          </a:ln>
        </p:spPr>
      </p:pic>
      <p:pic>
        <p:nvPicPr>
          <p:cNvPr id="408" name="Picture 8"/>
          <p:cNvPicPr/>
          <p:nvPr/>
        </p:nvPicPr>
        <p:blipFill>
          <a:blip r:embed="rId4"/>
          <a:stretch/>
        </p:blipFill>
        <p:spPr>
          <a:xfrm>
            <a:off x="6293880" y="712800"/>
            <a:ext cx="4258440" cy="5455080"/>
          </a:xfrm>
          <a:prstGeom prst="rect">
            <a:avLst/>
          </a:prstGeom>
          <a:ln w="0">
            <a:noFill/>
          </a:ln>
          <a:effectLst>
            <a:outerShdw blurRad="317520" dist="63360" dir="5400000" algn="ctr" rotWithShape="0">
              <a:srgbClr val="000000">
                <a:alpha val="25000"/>
              </a:srgbClr>
            </a:outerShdw>
          </a:effectLst>
        </p:spPr>
      </p:pic>
      <p:grpSp>
        <p:nvGrpSpPr>
          <p:cNvPr id="409" name="Group 17"/>
          <p:cNvGrpSpPr/>
          <p:nvPr/>
        </p:nvGrpSpPr>
        <p:grpSpPr>
          <a:xfrm>
            <a:off x="721800" y="712800"/>
            <a:ext cx="3931920" cy="5432040"/>
            <a:chOff x="721800" y="712800"/>
            <a:chExt cx="3931920" cy="5432040"/>
          </a:xfrm>
        </p:grpSpPr>
        <p:sp>
          <p:nvSpPr>
            <p:cNvPr id="410" name="Title 1"/>
            <p:cNvSpPr/>
            <p:nvPr/>
          </p:nvSpPr>
          <p:spPr>
            <a:xfrm>
              <a:off x="721800" y="712800"/>
              <a:ext cx="3931920" cy="1991880"/>
            </a:xfrm>
            <a:prstGeom prst="rect">
              <a:avLst/>
            </a:prstGeom>
            <a:solidFill>
              <a:srgbClr val="003057"/>
            </a:solidFill>
            <a:ln w="0">
              <a:noFill/>
            </a:ln>
          </p:spPr>
          <p:style>
            <a:lnRef idx="0">
              <a:scrgbClr r="0" g="0" b="0"/>
            </a:lnRef>
            <a:fillRef idx="0">
              <a:scrgbClr r="0" g="0" b="0"/>
            </a:fillRef>
            <a:effectRef idx="0">
              <a:scrgbClr r="0" g="0" b="0"/>
            </a:effectRef>
            <a:fontRef idx="minor"/>
          </p:style>
          <p:txBody>
            <a:bodyPr lIns="360000" tIns="36000" rIns="252000" bIns="36000" anchor="ctr">
              <a:noAutofit/>
            </a:bodyPr>
            <a:lstStyle/>
            <a:p>
              <a:pPr>
                <a:lnSpc>
                  <a:spcPts val="3200"/>
                </a:lnSpc>
              </a:pPr>
              <a:r>
                <a:rPr lang="en-GB" sz="2800" b="1" strike="noStrike" spc="-1">
                  <a:solidFill>
                    <a:srgbClr val="FFFFFF"/>
                  </a:solidFill>
                  <a:latin typeface="Century Gothic"/>
                </a:rPr>
                <a:t>Very brief advice on vaping</a:t>
              </a:r>
              <a:endParaRPr lang="en-GB" sz="2800" b="0" strike="noStrike" spc="-1">
                <a:solidFill>
                  <a:srgbClr val="FFFFFF"/>
                </a:solidFill>
                <a:latin typeface="Arial"/>
              </a:endParaRPr>
            </a:p>
          </p:txBody>
        </p:sp>
        <p:sp>
          <p:nvSpPr>
            <p:cNvPr id="411" name="Text Placeholder 3"/>
            <p:cNvSpPr/>
            <p:nvPr/>
          </p:nvSpPr>
          <p:spPr>
            <a:xfrm>
              <a:off x="721800" y="2705040"/>
              <a:ext cx="3931920" cy="3439800"/>
            </a:xfrm>
            <a:prstGeom prst="rect">
              <a:avLst/>
            </a:prstGeom>
            <a:solidFill>
              <a:schemeClr val="accent1">
                <a:lumMod val="20000"/>
                <a:lumOff val="80000"/>
              </a:schemeClr>
            </a:solidFill>
            <a:ln w="0">
              <a:noFill/>
            </a:ln>
          </p:spPr>
          <p:style>
            <a:lnRef idx="0">
              <a:scrgbClr r="0" g="0" b="0"/>
            </a:lnRef>
            <a:fillRef idx="0">
              <a:scrgbClr r="0" g="0" b="0"/>
            </a:fillRef>
            <a:effectRef idx="0">
              <a:scrgbClr r="0" g="0" b="0"/>
            </a:effectRef>
            <a:fontRef idx="minor"/>
          </p:style>
          <p:txBody>
            <a:bodyPr lIns="360000" tIns="288000" rIns="252000" bIns="180000" anchor="t">
              <a:noAutofit/>
            </a:bodyPr>
            <a:lstStyle/>
            <a:p>
              <a:pPr>
                <a:lnSpc>
                  <a:spcPts val="2701"/>
                </a:lnSpc>
                <a:spcAft>
                  <a:spcPts val="1500"/>
                </a:spcAft>
                <a:tabLst>
                  <a:tab pos="0" algn="l"/>
                </a:tabLst>
              </a:pPr>
              <a:r>
                <a:rPr lang="en-GB" sz="1900" b="1" strike="noStrike" spc="-1">
                  <a:solidFill>
                    <a:srgbClr val="414141"/>
                  </a:solidFill>
                  <a:latin typeface="Century Gothic"/>
                </a:rPr>
                <a:t>ASK </a:t>
              </a:r>
              <a:r>
                <a:rPr lang="en-GB" sz="1900" b="0" strike="noStrike" spc="-1">
                  <a:solidFill>
                    <a:srgbClr val="414141"/>
                  </a:solidFill>
                  <a:latin typeface="Century Gothic"/>
                </a:rPr>
                <a:t>– What concerns they have about vaping?</a:t>
              </a:r>
              <a:endParaRPr lang="en-GB" sz="1900" b="0" strike="noStrike" spc="-1">
                <a:solidFill>
                  <a:srgbClr val="000000"/>
                </a:solidFill>
                <a:latin typeface="Arial"/>
              </a:endParaRPr>
            </a:p>
            <a:p>
              <a:pPr>
                <a:lnSpc>
                  <a:spcPts val="2701"/>
                </a:lnSpc>
                <a:spcAft>
                  <a:spcPts val="1500"/>
                </a:spcAft>
                <a:tabLst>
                  <a:tab pos="0" algn="l"/>
                </a:tabLst>
              </a:pPr>
              <a:r>
                <a:rPr lang="en-GB" sz="1900" b="1" strike="noStrike" spc="-1">
                  <a:solidFill>
                    <a:srgbClr val="414141"/>
                  </a:solidFill>
                  <a:latin typeface="Century Gothic"/>
                </a:rPr>
                <a:t>ADVISE</a:t>
              </a:r>
              <a:r>
                <a:rPr lang="en-GB" sz="1900" b="0" strike="noStrike" spc="-1">
                  <a:solidFill>
                    <a:srgbClr val="414141"/>
                  </a:solidFill>
                  <a:latin typeface="Century Gothic"/>
                </a:rPr>
                <a:t> – Inform them of </a:t>
              </a:r>
              <a:br>
                <a:rPr sz="1900"/>
              </a:br>
              <a:r>
                <a:rPr lang="en-GB" sz="1900" b="0" strike="noStrike" spc="-1">
                  <a:solidFill>
                    <a:srgbClr val="414141"/>
                  </a:solidFill>
                  <a:latin typeface="Century Gothic"/>
                </a:rPr>
                <a:t>the risks of vaping and </a:t>
              </a:r>
              <a:br>
                <a:rPr sz="1900"/>
              </a:br>
              <a:r>
                <a:rPr lang="en-GB" sz="1900" b="0" strike="noStrike" spc="-1">
                  <a:solidFill>
                    <a:srgbClr val="414141"/>
                  </a:solidFill>
                  <a:latin typeface="Century Gothic"/>
                </a:rPr>
                <a:t>that help is available</a:t>
              </a:r>
              <a:endParaRPr lang="en-GB" sz="1900" b="0" strike="noStrike" spc="-1">
                <a:solidFill>
                  <a:srgbClr val="000000"/>
                </a:solidFill>
                <a:latin typeface="Arial"/>
              </a:endParaRPr>
            </a:p>
            <a:p>
              <a:pPr>
                <a:lnSpc>
                  <a:spcPts val="2701"/>
                </a:lnSpc>
                <a:spcAft>
                  <a:spcPts val="1500"/>
                </a:spcAft>
                <a:tabLst>
                  <a:tab pos="0" algn="l"/>
                </a:tabLst>
              </a:pPr>
              <a:r>
                <a:rPr lang="en-GB" sz="1900" b="1" strike="noStrike" spc="-1">
                  <a:solidFill>
                    <a:srgbClr val="414141"/>
                  </a:solidFill>
                  <a:latin typeface="Century Gothic"/>
                </a:rPr>
                <a:t>ACT</a:t>
              </a:r>
              <a:r>
                <a:rPr lang="en-GB" sz="1900" b="0" strike="noStrike" spc="-1">
                  <a:solidFill>
                    <a:srgbClr val="414141"/>
                  </a:solidFill>
                  <a:latin typeface="Century Gothic"/>
                </a:rPr>
                <a:t> – Respond to their individual needs</a:t>
              </a:r>
              <a:endParaRPr lang="en-GB" sz="1900" b="0" strike="noStrike" spc="-1">
                <a:solidFill>
                  <a:srgbClr val="000000"/>
                </a:solidFill>
                <a:latin typeface="Aria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1" name="Picture 8"/>
          <p:cNvPicPr/>
          <p:nvPr/>
        </p:nvPicPr>
        <p:blipFill>
          <a:blip r:embed="rId3">
            <a:extLst>
              <a:ext uri="{BEBA8EAE-BF5A-486C-A8C5-ECC9F3942E4B}">
                <a14:imgProps xmlns:a14="http://schemas.microsoft.com/office/drawing/2010/main">
                  <a14:imgLayer>
                    <a14:imgEffect>
                      <a14:brightnessContrast bright="20000" contrast="40000"/>
                    </a14:imgEffect>
                  </a14:imgLayer>
                </a14:imgProps>
              </a:ext>
            </a:extLst>
          </a:blip>
          <a:stretch/>
        </p:blipFill>
        <p:spPr>
          <a:xfrm>
            <a:off x="0" y="0"/>
            <a:ext cx="12191760" cy="6857640"/>
          </a:xfrm>
          <a:prstGeom prst="rect">
            <a:avLst/>
          </a:prstGeom>
          <a:ln w="0">
            <a:noFill/>
          </a:ln>
        </p:spPr>
      </p:pic>
      <p:sp>
        <p:nvSpPr>
          <p:cNvPr id="342" name="Rectangle 2"/>
          <p:cNvSpPr/>
          <p:nvPr/>
        </p:nvSpPr>
        <p:spPr>
          <a:xfrm>
            <a:off x="0" y="0"/>
            <a:ext cx="12191760" cy="6857640"/>
          </a:xfrm>
          <a:prstGeom prst="rect">
            <a:avLst/>
          </a:prstGeom>
          <a:gradFill rotWithShape="0">
            <a:gsLst>
              <a:gs pos="0">
                <a:srgbClr val="00BDFF">
                  <a:alpha val="33333"/>
                </a:srgbClr>
              </a:gs>
              <a:gs pos="100000">
                <a:srgbClr val="FFFFFF">
                  <a:alpha val="37254"/>
                </a:srgbClr>
              </a:gs>
            </a:gsLst>
            <a:lin ang="5400000"/>
          </a:gra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entury Gothic"/>
            </a:endParaRPr>
          </a:p>
        </p:txBody>
      </p:sp>
      <p:sp>
        <p:nvSpPr>
          <p:cNvPr id="343" name="PlaceHolder 1"/>
          <p:cNvSpPr>
            <a:spLocks noGrp="1"/>
          </p:cNvSpPr>
          <p:nvPr>
            <p:ph/>
          </p:nvPr>
        </p:nvSpPr>
        <p:spPr>
          <a:xfrm>
            <a:off x="1163520" y="2634480"/>
            <a:ext cx="10188360" cy="4043160"/>
          </a:xfrm>
          <a:prstGeom prst="rect">
            <a:avLst/>
          </a:prstGeom>
          <a:noFill/>
          <a:ln w="0">
            <a:noFill/>
          </a:ln>
        </p:spPr>
        <p:txBody>
          <a:bodyPr anchor="t">
            <a:noAutofit/>
          </a:bodyPr>
          <a:lstStyle/>
          <a:p>
            <a:pPr marL="266760" indent="-266760">
              <a:lnSpc>
                <a:spcPts val="2599"/>
              </a:lnSpc>
              <a:spcBef>
                <a:spcPts val="1199"/>
              </a:spcBef>
              <a:spcAft>
                <a:spcPts val="700"/>
              </a:spcAft>
              <a:buClr>
                <a:srgbClr val="00BDFF"/>
              </a:buClr>
              <a:buSzPct val="120000"/>
              <a:buFont typeface="Wingdings" charset="2"/>
              <a:buChar char=""/>
            </a:pPr>
            <a:r>
              <a:rPr lang="en-US" sz="1800" b="0" strike="noStrike" spc="-1">
                <a:solidFill>
                  <a:srgbClr val="003057"/>
                </a:solidFill>
                <a:latin typeface="Century Gothic"/>
              </a:rPr>
              <a:t>There is justifiable concern about the increasing number of young people </a:t>
            </a:r>
            <a:br>
              <a:rPr sz="1800"/>
            </a:br>
            <a:r>
              <a:rPr lang="en-US" sz="1800" b="0" strike="noStrike" spc="-1">
                <a:solidFill>
                  <a:srgbClr val="003057"/>
                </a:solidFill>
                <a:latin typeface="Century Gothic"/>
              </a:rPr>
              <a:t>who regularly use nicotine vapes, especially those who are not smoking or </a:t>
            </a:r>
            <a:br>
              <a:rPr sz="1800"/>
            </a:br>
            <a:r>
              <a:rPr lang="en-US" sz="1800" b="0" strike="noStrike" spc="-1">
                <a:solidFill>
                  <a:srgbClr val="003057"/>
                </a:solidFill>
                <a:latin typeface="Century Gothic"/>
              </a:rPr>
              <a:t>have never smoked tobacco</a:t>
            </a:r>
            <a:endParaRPr lang="en-US" sz="1800" b="0" strike="noStrike" spc="-1">
              <a:solidFill>
                <a:srgbClr val="414141"/>
              </a:solidFill>
              <a:latin typeface="Century Gothic"/>
            </a:endParaRPr>
          </a:p>
          <a:p>
            <a:pPr marL="266760" indent="-266760">
              <a:lnSpc>
                <a:spcPts val="2599"/>
              </a:lnSpc>
              <a:spcBef>
                <a:spcPts val="1199"/>
              </a:spcBef>
              <a:spcAft>
                <a:spcPts val="700"/>
              </a:spcAft>
              <a:buClr>
                <a:srgbClr val="00BDFF"/>
              </a:buClr>
              <a:buSzPct val="120000"/>
              <a:buFont typeface="Wingdings" charset="2"/>
              <a:buChar char=""/>
            </a:pPr>
            <a:r>
              <a:rPr lang="en-US" sz="1800" b="0" strike="noStrike" spc="-1">
                <a:solidFill>
                  <a:srgbClr val="003057"/>
                </a:solidFill>
                <a:latin typeface="Century Gothic"/>
              </a:rPr>
              <a:t>Everyone who works with young people needs to be able to respond to concerns about young people and vaping and where possible to offer support to stop vaping.</a:t>
            </a:r>
            <a:endParaRPr lang="en-US" sz="1800" b="0" strike="noStrike" spc="-1">
              <a:solidFill>
                <a:srgbClr val="414141"/>
              </a:solidFill>
              <a:latin typeface="Century Gothic"/>
            </a:endParaRPr>
          </a:p>
          <a:p>
            <a:pPr marL="266760" indent="-266760">
              <a:lnSpc>
                <a:spcPts val="2599"/>
              </a:lnSpc>
              <a:spcBef>
                <a:spcPts val="1199"/>
              </a:spcBef>
              <a:spcAft>
                <a:spcPts val="700"/>
              </a:spcAft>
              <a:buClr>
                <a:srgbClr val="00BDFF"/>
              </a:buClr>
              <a:buSzPct val="120000"/>
              <a:buFont typeface="Wingdings" charset="2"/>
              <a:buChar char=""/>
            </a:pPr>
            <a:r>
              <a:rPr lang="en-US" sz="1800" b="0" strike="noStrike" spc="-1">
                <a:solidFill>
                  <a:srgbClr val="003057"/>
                </a:solidFill>
                <a:latin typeface="Century Gothic"/>
              </a:rPr>
              <a:t>This training provides guidance on how to assist young people to stop vaping and </a:t>
            </a:r>
            <a:br>
              <a:rPr sz="1800"/>
            </a:br>
            <a:r>
              <a:rPr lang="en-US" sz="1800" b="0" strike="noStrike" spc="-1">
                <a:solidFill>
                  <a:srgbClr val="003057"/>
                </a:solidFill>
                <a:latin typeface="Century Gothic"/>
              </a:rPr>
              <a:t>is in support of the NCSCT Young people and stopping vaping briefing.</a:t>
            </a:r>
            <a:endParaRPr lang="en-US" sz="1800" b="0" strike="noStrike" spc="-1">
              <a:solidFill>
                <a:srgbClr val="414141"/>
              </a:solidFill>
              <a:latin typeface="Century Gothic"/>
            </a:endParaRPr>
          </a:p>
          <a:p>
            <a:pPr marL="266760" indent="-266760">
              <a:lnSpc>
                <a:spcPts val="2599"/>
              </a:lnSpc>
              <a:spcAft>
                <a:spcPts val="700"/>
              </a:spcAft>
              <a:buClr>
                <a:srgbClr val="00BDFF"/>
              </a:buClr>
              <a:buSzPct val="120000"/>
              <a:buFont typeface="Wingdings" charset="2"/>
              <a:buChar char=""/>
            </a:pPr>
            <a:r>
              <a:rPr lang="en-US" sz="1800" b="0" strike="noStrike" spc="-1">
                <a:solidFill>
                  <a:srgbClr val="003057"/>
                </a:solidFill>
                <a:latin typeface="Century Gothic"/>
              </a:rPr>
              <a:t>The training will cover how to communicate with young people about vaping and </a:t>
            </a:r>
            <a:br>
              <a:rPr sz="1800"/>
            </a:br>
            <a:r>
              <a:rPr lang="en-US" sz="1800" b="0" strike="noStrike" spc="-1">
                <a:solidFill>
                  <a:srgbClr val="003057"/>
                </a:solidFill>
                <a:latin typeface="Century Gothic"/>
              </a:rPr>
              <a:t>the support that can be offered to help them stop vaping and become vape free.</a:t>
            </a:r>
            <a:endParaRPr lang="en-US" sz="1800" b="0" strike="noStrike" spc="-1">
              <a:solidFill>
                <a:srgbClr val="414141"/>
              </a:solidFill>
              <a:latin typeface="Century Gothic"/>
            </a:endParaRPr>
          </a:p>
        </p:txBody>
      </p:sp>
      <p:grpSp>
        <p:nvGrpSpPr>
          <p:cNvPr id="344" name="Group 5"/>
          <p:cNvGrpSpPr/>
          <p:nvPr/>
        </p:nvGrpSpPr>
        <p:grpSpPr>
          <a:xfrm>
            <a:off x="1268280" y="781920"/>
            <a:ext cx="9654840" cy="1490760"/>
            <a:chOff x="1268280" y="781920"/>
            <a:chExt cx="9654840" cy="1490760"/>
          </a:xfrm>
        </p:grpSpPr>
        <p:sp>
          <p:nvSpPr>
            <p:cNvPr id="345" name="TextBox 6"/>
            <p:cNvSpPr/>
            <p:nvPr/>
          </p:nvSpPr>
          <p:spPr>
            <a:xfrm>
              <a:off x="2759400" y="781920"/>
              <a:ext cx="8163720" cy="1490760"/>
            </a:xfrm>
            <a:prstGeom prst="rect">
              <a:avLst/>
            </a:prstGeom>
            <a:solidFill>
              <a:srgbClr val="003057"/>
            </a:solidFill>
            <a:ln w="0">
              <a:noFill/>
            </a:ln>
          </p:spPr>
          <p:style>
            <a:lnRef idx="0">
              <a:scrgbClr r="0" g="0" b="0"/>
            </a:lnRef>
            <a:fillRef idx="0">
              <a:scrgbClr r="0" g="0" b="0"/>
            </a:fillRef>
            <a:effectRef idx="0">
              <a:scrgbClr r="0" g="0" b="0"/>
            </a:effectRef>
            <a:fontRef idx="minor"/>
          </p:style>
          <p:txBody>
            <a:bodyPr lIns="396000" tIns="45000" rIns="90000" bIns="108000" anchor="ctr">
              <a:noAutofit/>
            </a:bodyPr>
            <a:lstStyle/>
            <a:p>
              <a:pPr>
                <a:lnSpc>
                  <a:spcPts val="3600"/>
                </a:lnSpc>
              </a:pPr>
              <a:r>
                <a:rPr lang="en-GB" sz="2700" b="1" strike="noStrike" spc="-1">
                  <a:solidFill>
                    <a:srgbClr val="FFFFFF"/>
                  </a:solidFill>
                  <a:latin typeface="Century Gothic"/>
                </a:rPr>
                <a:t>Introduction</a:t>
              </a:r>
              <a:endParaRPr lang="en-GB" sz="2700" b="0" strike="noStrike" spc="-1">
                <a:solidFill>
                  <a:srgbClr val="FFFFFF"/>
                </a:solidFill>
                <a:latin typeface="Arial"/>
              </a:endParaRPr>
            </a:p>
          </p:txBody>
        </p:sp>
        <p:sp>
          <p:nvSpPr>
            <p:cNvPr id="346" name="TextBox 7"/>
            <p:cNvSpPr/>
            <p:nvPr/>
          </p:nvSpPr>
          <p:spPr>
            <a:xfrm>
              <a:off x="1268280" y="781920"/>
              <a:ext cx="1490760" cy="1490760"/>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5000" b="1" strike="noStrike" spc="-1">
                  <a:solidFill>
                    <a:srgbClr val="003057"/>
                  </a:solidFill>
                  <a:latin typeface="Century Gothic"/>
                </a:rPr>
                <a:t>1</a:t>
              </a:r>
              <a:endParaRPr lang="en-GB" sz="5000" b="0" strike="noStrike" spc="-1">
                <a:solidFill>
                  <a:srgbClr val="000000"/>
                </a:solidFill>
                <a:latin typeface="Arial"/>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2" name="Group 10"/>
          <p:cNvGrpSpPr/>
          <p:nvPr/>
        </p:nvGrpSpPr>
        <p:grpSpPr>
          <a:xfrm>
            <a:off x="721800" y="712800"/>
            <a:ext cx="3931920" cy="5432040"/>
            <a:chOff x="721800" y="712800"/>
            <a:chExt cx="3931920" cy="5432040"/>
          </a:xfrm>
        </p:grpSpPr>
        <p:sp>
          <p:nvSpPr>
            <p:cNvPr id="413" name="Title 1"/>
            <p:cNvSpPr/>
            <p:nvPr/>
          </p:nvSpPr>
          <p:spPr>
            <a:xfrm>
              <a:off x="721800" y="712800"/>
              <a:ext cx="3931920" cy="1991880"/>
            </a:xfrm>
            <a:prstGeom prst="rect">
              <a:avLst/>
            </a:prstGeom>
            <a:solidFill>
              <a:srgbClr val="003057"/>
            </a:solidFill>
            <a:ln w="0">
              <a:noFill/>
            </a:ln>
          </p:spPr>
          <p:style>
            <a:lnRef idx="0">
              <a:scrgbClr r="0" g="0" b="0"/>
            </a:lnRef>
            <a:fillRef idx="0">
              <a:scrgbClr r="0" g="0" b="0"/>
            </a:fillRef>
            <a:effectRef idx="0">
              <a:scrgbClr r="0" g="0" b="0"/>
            </a:effectRef>
            <a:fontRef idx="minor"/>
          </p:style>
          <p:txBody>
            <a:bodyPr lIns="360000" tIns="36000" rIns="252000" bIns="36000" anchor="ctr">
              <a:noAutofit/>
            </a:bodyPr>
            <a:lstStyle/>
            <a:p>
              <a:pPr>
                <a:lnSpc>
                  <a:spcPts val="3200"/>
                </a:lnSpc>
              </a:pPr>
              <a:r>
                <a:rPr lang="en-GB" sz="2800" b="1" strike="noStrike" spc="-1">
                  <a:solidFill>
                    <a:srgbClr val="FFFFFF"/>
                  </a:solidFill>
                  <a:latin typeface="Century Gothic"/>
                </a:rPr>
                <a:t>Very brief advice on vaping</a:t>
              </a:r>
              <a:endParaRPr lang="en-GB" sz="2800" b="0" strike="noStrike" spc="-1">
                <a:solidFill>
                  <a:srgbClr val="FFFFFF"/>
                </a:solidFill>
                <a:latin typeface="Arial"/>
              </a:endParaRPr>
            </a:p>
          </p:txBody>
        </p:sp>
        <p:sp>
          <p:nvSpPr>
            <p:cNvPr id="414" name="Text Placeholder 3"/>
            <p:cNvSpPr/>
            <p:nvPr/>
          </p:nvSpPr>
          <p:spPr>
            <a:xfrm>
              <a:off x="721800" y="2705040"/>
              <a:ext cx="3931920" cy="3439800"/>
            </a:xfrm>
            <a:prstGeom prst="rect">
              <a:avLst/>
            </a:prstGeom>
            <a:solidFill>
              <a:schemeClr val="accent1">
                <a:lumMod val="20000"/>
                <a:lumOff val="80000"/>
              </a:schemeClr>
            </a:solidFill>
            <a:ln w="0">
              <a:noFill/>
            </a:ln>
          </p:spPr>
          <p:style>
            <a:lnRef idx="0">
              <a:scrgbClr r="0" g="0" b="0"/>
            </a:lnRef>
            <a:fillRef idx="0">
              <a:scrgbClr r="0" g="0" b="0"/>
            </a:fillRef>
            <a:effectRef idx="0">
              <a:scrgbClr r="0" g="0" b="0"/>
            </a:effectRef>
            <a:fontRef idx="minor"/>
          </p:style>
          <p:txBody>
            <a:bodyPr lIns="360000" tIns="288000" rIns="252000" bIns="180000" anchor="t">
              <a:noAutofit/>
            </a:bodyPr>
            <a:lstStyle/>
            <a:p>
              <a:pPr>
                <a:lnSpc>
                  <a:spcPts val="2701"/>
                </a:lnSpc>
                <a:spcAft>
                  <a:spcPts val="1500"/>
                </a:spcAft>
                <a:tabLst>
                  <a:tab pos="0" algn="l"/>
                </a:tabLst>
              </a:pPr>
              <a:r>
                <a:rPr lang="en-GB" sz="1900" b="1" strike="noStrike" spc="-1">
                  <a:solidFill>
                    <a:srgbClr val="414141"/>
                  </a:solidFill>
                  <a:latin typeface="Century Gothic"/>
                </a:rPr>
                <a:t>ASK </a:t>
              </a:r>
              <a:r>
                <a:rPr lang="en-GB" sz="1900" b="0" strike="noStrike" spc="-1">
                  <a:solidFill>
                    <a:srgbClr val="414141"/>
                  </a:solidFill>
                  <a:latin typeface="Century Gothic"/>
                </a:rPr>
                <a:t>– What concerns they have about vaping?</a:t>
              </a:r>
              <a:endParaRPr lang="en-GB" sz="1900" b="0" strike="noStrike" spc="-1">
                <a:solidFill>
                  <a:srgbClr val="000000"/>
                </a:solidFill>
                <a:latin typeface="Arial"/>
              </a:endParaRPr>
            </a:p>
            <a:p>
              <a:pPr>
                <a:lnSpc>
                  <a:spcPts val="2701"/>
                </a:lnSpc>
                <a:spcAft>
                  <a:spcPts val="1500"/>
                </a:spcAft>
                <a:tabLst>
                  <a:tab pos="0" algn="l"/>
                </a:tabLst>
              </a:pPr>
              <a:r>
                <a:rPr lang="en-GB" sz="1900" b="1" strike="noStrike" spc="-1">
                  <a:solidFill>
                    <a:srgbClr val="414141"/>
                  </a:solidFill>
                  <a:latin typeface="Century Gothic"/>
                </a:rPr>
                <a:t>ADVISE</a:t>
              </a:r>
              <a:r>
                <a:rPr lang="en-GB" sz="1900" b="0" strike="noStrike" spc="-1">
                  <a:solidFill>
                    <a:srgbClr val="414141"/>
                  </a:solidFill>
                  <a:latin typeface="Century Gothic"/>
                </a:rPr>
                <a:t> – Inform them of </a:t>
              </a:r>
              <a:br>
                <a:rPr sz="1900"/>
              </a:br>
              <a:r>
                <a:rPr lang="en-GB" sz="1900" b="0" strike="noStrike" spc="-1">
                  <a:solidFill>
                    <a:srgbClr val="414141"/>
                  </a:solidFill>
                  <a:latin typeface="Century Gothic"/>
                </a:rPr>
                <a:t>the risks of vaping and </a:t>
              </a:r>
              <a:br>
                <a:rPr sz="1900"/>
              </a:br>
              <a:r>
                <a:rPr lang="en-GB" sz="1900" b="0" strike="noStrike" spc="-1">
                  <a:solidFill>
                    <a:srgbClr val="414141"/>
                  </a:solidFill>
                  <a:latin typeface="Century Gothic"/>
                </a:rPr>
                <a:t>that help is available</a:t>
              </a:r>
              <a:endParaRPr lang="en-GB" sz="1900" b="0" strike="noStrike" spc="-1">
                <a:solidFill>
                  <a:srgbClr val="000000"/>
                </a:solidFill>
                <a:latin typeface="Arial"/>
              </a:endParaRPr>
            </a:p>
            <a:p>
              <a:pPr>
                <a:lnSpc>
                  <a:spcPts val="2701"/>
                </a:lnSpc>
                <a:spcAft>
                  <a:spcPts val="1500"/>
                </a:spcAft>
                <a:tabLst>
                  <a:tab pos="0" algn="l"/>
                </a:tabLst>
              </a:pPr>
              <a:r>
                <a:rPr lang="en-GB" sz="1900" b="1" strike="noStrike" spc="-1">
                  <a:solidFill>
                    <a:srgbClr val="414141"/>
                  </a:solidFill>
                  <a:latin typeface="Century Gothic"/>
                </a:rPr>
                <a:t>ACT</a:t>
              </a:r>
              <a:r>
                <a:rPr lang="en-GB" sz="1900" b="0" strike="noStrike" spc="-1">
                  <a:solidFill>
                    <a:srgbClr val="414141"/>
                  </a:solidFill>
                  <a:latin typeface="Century Gothic"/>
                </a:rPr>
                <a:t> – Respond to their individual needs</a:t>
              </a:r>
              <a:endParaRPr lang="en-GB" sz="1900" b="0" strike="noStrike" spc="-1">
                <a:solidFill>
                  <a:srgbClr val="000000"/>
                </a:solidFill>
                <a:latin typeface="Arial"/>
              </a:endParaRPr>
            </a:p>
          </p:txBody>
        </p:sp>
      </p:grpSp>
      <p:grpSp>
        <p:nvGrpSpPr>
          <p:cNvPr id="415" name="Group 13"/>
          <p:cNvGrpSpPr/>
          <p:nvPr/>
        </p:nvGrpSpPr>
        <p:grpSpPr>
          <a:xfrm>
            <a:off x="5341320" y="813960"/>
            <a:ext cx="3182760" cy="1789560"/>
            <a:chOff x="5341320" y="813960"/>
            <a:chExt cx="3182760" cy="1789560"/>
          </a:xfrm>
        </p:grpSpPr>
        <p:sp>
          <p:nvSpPr>
            <p:cNvPr id="416" name="Oval Callout 14"/>
            <p:cNvSpPr/>
            <p:nvPr/>
          </p:nvSpPr>
          <p:spPr>
            <a:xfrm>
              <a:off x="5341320" y="813960"/>
              <a:ext cx="3182760" cy="1789560"/>
            </a:xfrm>
            <a:prstGeom prst="wedgeEllipseCallout">
              <a:avLst>
                <a:gd name="adj1" fmla="val -42261"/>
                <a:gd name="adj2" fmla="val 62606"/>
              </a:avLst>
            </a:prstGeom>
            <a:solidFill>
              <a:srgbClr val="FF4E32"/>
            </a:solidFill>
            <a:ln w="0">
              <a:noFill/>
            </a:ln>
            <a:effectLst>
              <a:outerShdw blurRad="57240" dist="19080" dir="5400000" algn="ctr" rotWithShape="0">
                <a:srgbClr val="000000">
                  <a:alpha val="63000"/>
                </a:srgbClr>
              </a:outerShdw>
            </a:effectLst>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p:style>
          <p:txBody>
            <a:bodyPr lIns="90000" tIns="45000" rIns="90000" bIns="45000" anchor="ctr">
              <a:noAutofit/>
            </a:bodyPr>
            <a:lstStyle/>
            <a:p>
              <a:pPr algn="ctr">
                <a:lnSpc>
                  <a:spcPts val="2100"/>
                </a:lnSpc>
              </a:pPr>
              <a:endParaRPr lang="en-US" sz="1700" b="0" strike="noStrike" spc="-1">
                <a:solidFill>
                  <a:srgbClr val="59BE9C"/>
                </a:solidFill>
                <a:latin typeface="Century Gothic"/>
              </a:endParaRPr>
            </a:p>
          </p:txBody>
        </p:sp>
        <p:sp>
          <p:nvSpPr>
            <p:cNvPr id="417" name="TextBox 15"/>
            <p:cNvSpPr/>
            <p:nvPr/>
          </p:nvSpPr>
          <p:spPr>
            <a:xfrm>
              <a:off x="5371560" y="840960"/>
              <a:ext cx="3152160" cy="1755720"/>
            </a:xfrm>
            <a:prstGeom prst="rect">
              <a:avLst/>
            </a:prstGeom>
            <a:noFill/>
            <a:ln w="9525">
              <a:noFill/>
            </a:ln>
          </p:spPr>
          <p:style>
            <a:lnRef idx="0">
              <a:scrgbClr r="0" g="0" b="0"/>
            </a:lnRef>
            <a:fillRef idx="0">
              <a:scrgbClr r="0" g="0" b="0"/>
            </a:fillRef>
            <a:effectRef idx="0">
              <a:scrgbClr r="0" g="0" b="0"/>
            </a:effectRef>
            <a:fontRef idx="minor"/>
          </p:style>
          <p:txBody>
            <a:bodyPr bIns="144000" numCol="1" spcCol="0" anchor="ctr">
              <a:normAutofit/>
            </a:bodyPr>
            <a:lstStyle/>
            <a:p>
              <a:pPr algn="ctr">
                <a:lnSpc>
                  <a:spcPct val="100000"/>
                </a:lnSpc>
              </a:pPr>
              <a:r>
                <a:rPr lang="en-US" sz="4000" b="1" strike="noStrike" spc="-1">
                  <a:solidFill>
                    <a:srgbClr val="FFFFFF"/>
                  </a:solidFill>
                  <a:latin typeface="Century Gothic"/>
                </a:rPr>
                <a:t>Ask</a:t>
              </a:r>
              <a:endParaRPr lang="en-GB" sz="4000" b="0" strike="noStrike" spc="-1">
                <a:solidFill>
                  <a:srgbClr val="000000"/>
                </a:solidFill>
                <a:latin typeface="Arial"/>
              </a:endParaRPr>
            </a:p>
          </p:txBody>
        </p:sp>
      </p:grpSp>
      <p:grpSp>
        <p:nvGrpSpPr>
          <p:cNvPr id="418" name="Group 16"/>
          <p:cNvGrpSpPr/>
          <p:nvPr/>
        </p:nvGrpSpPr>
        <p:grpSpPr>
          <a:xfrm>
            <a:off x="8286840" y="2169000"/>
            <a:ext cx="3182760" cy="1789560"/>
            <a:chOff x="8286840" y="2169000"/>
            <a:chExt cx="3182760" cy="1789560"/>
          </a:xfrm>
        </p:grpSpPr>
        <p:sp>
          <p:nvSpPr>
            <p:cNvPr id="419" name="Oval Callout 17"/>
            <p:cNvSpPr/>
            <p:nvPr/>
          </p:nvSpPr>
          <p:spPr>
            <a:xfrm>
              <a:off x="8286840" y="2169000"/>
              <a:ext cx="3182760" cy="1789560"/>
            </a:xfrm>
            <a:prstGeom prst="wedgeEllipseCallout">
              <a:avLst>
                <a:gd name="adj1" fmla="val -42261"/>
                <a:gd name="adj2" fmla="val 62606"/>
              </a:avLst>
            </a:prstGeom>
            <a:solidFill>
              <a:schemeClr val="accent3"/>
            </a:solidFill>
            <a:ln w="0">
              <a:noFill/>
            </a:ln>
            <a:effectLst>
              <a:outerShdw blurRad="57240" dist="19080" dir="5400000" algn="ctr" rotWithShape="0">
                <a:srgbClr val="000000">
                  <a:alpha val="63000"/>
                </a:srgbClr>
              </a:outerShdw>
            </a:effectLst>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p:style>
          <p:txBody>
            <a:bodyPr lIns="90000" tIns="45000" rIns="90000" bIns="45000" anchor="ctr">
              <a:noAutofit/>
            </a:bodyPr>
            <a:lstStyle/>
            <a:p>
              <a:pPr algn="ctr">
                <a:lnSpc>
                  <a:spcPts val="2100"/>
                </a:lnSpc>
              </a:pPr>
              <a:endParaRPr lang="en-US" sz="1700" b="0" strike="noStrike" spc="-1">
                <a:solidFill>
                  <a:srgbClr val="59BE9C"/>
                </a:solidFill>
                <a:latin typeface="Century Gothic"/>
              </a:endParaRPr>
            </a:p>
          </p:txBody>
        </p:sp>
        <p:sp>
          <p:nvSpPr>
            <p:cNvPr id="420" name="TextBox 18"/>
            <p:cNvSpPr/>
            <p:nvPr/>
          </p:nvSpPr>
          <p:spPr>
            <a:xfrm>
              <a:off x="8317440" y="2196000"/>
              <a:ext cx="3152160" cy="1755720"/>
            </a:xfrm>
            <a:prstGeom prst="rect">
              <a:avLst/>
            </a:prstGeom>
            <a:noFill/>
            <a:ln w="9525">
              <a:noFill/>
            </a:ln>
          </p:spPr>
          <p:style>
            <a:lnRef idx="0">
              <a:scrgbClr r="0" g="0" b="0"/>
            </a:lnRef>
            <a:fillRef idx="0">
              <a:scrgbClr r="0" g="0" b="0"/>
            </a:fillRef>
            <a:effectRef idx="0">
              <a:scrgbClr r="0" g="0" b="0"/>
            </a:effectRef>
            <a:fontRef idx="minor"/>
          </p:style>
          <p:txBody>
            <a:bodyPr bIns="144000" numCol="1" spcCol="0" anchor="ctr">
              <a:normAutofit/>
            </a:bodyPr>
            <a:lstStyle/>
            <a:p>
              <a:pPr algn="ctr">
                <a:lnSpc>
                  <a:spcPct val="100000"/>
                </a:lnSpc>
              </a:pPr>
              <a:r>
                <a:rPr lang="en-US" sz="4000" b="1" strike="noStrike" spc="-1">
                  <a:solidFill>
                    <a:srgbClr val="FFFFFF"/>
                  </a:solidFill>
                  <a:latin typeface="Century Gothic"/>
                </a:rPr>
                <a:t>Advise</a:t>
              </a:r>
              <a:endParaRPr lang="en-GB" sz="4000" b="0" strike="noStrike" spc="-1">
                <a:solidFill>
                  <a:srgbClr val="000000"/>
                </a:solidFill>
                <a:latin typeface="Arial"/>
              </a:endParaRPr>
            </a:p>
          </p:txBody>
        </p:sp>
      </p:grpSp>
      <p:grpSp>
        <p:nvGrpSpPr>
          <p:cNvPr id="421" name="Group 19"/>
          <p:cNvGrpSpPr/>
          <p:nvPr/>
        </p:nvGrpSpPr>
        <p:grpSpPr>
          <a:xfrm>
            <a:off x="5341320" y="4031640"/>
            <a:ext cx="3182760" cy="1789560"/>
            <a:chOff x="5341320" y="4031640"/>
            <a:chExt cx="3182760" cy="1789560"/>
          </a:xfrm>
        </p:grpSpPr>
        <p:sp>
          <p:nvSpPr>
            <p:cNvPr id="422" name="Oval Callout 20"/>
            <p:cNvSpPr/>
            <p:nvPr/>
          </p:nvSpPr>
          <p:spPr>
            <a:xfrm>
              <a:off x="5341320" y="4031640"/>
              <a:ext cx="3182760" cy="1789560"/>
            </a:xfrm>
            <a:prstGeom prst="wedgeEllipseCallout">
              <a:avLst>
                <a:gd name="adj1" fmla="val -42261"/>
                <a:gd name="adj2" fmla="val 62606"/>
              </a:avLst>
            </a:prstGeom>
            <a:solidFill>
              <a:srgbClr val="8ECC3E"/>
            </a:solidFill>
            <a:ln w="0">
              <a:noFill/>
            </a:ln>
            <a:effectLst>
              <a:outerShdw blurRad="57240" dist="19080" dir="5400000" algn="ctr" rotWithShape="0">
                <a:srgbClr val="000000">
                  <a:alpha val="63000"/>
                </a:srgbClr>
              </a:outerShdw>
            </a:effectLst>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p:style>
          <p:txBody>
            <a:bodyPr lIns="90000" tIns="45000" rIns="90000" bIns="45000" anchor="ctr">
              <a:noAutofit/>
            </a:bodyPr>
            <a:lstStyle/>
            <a:p>
              <a:pPr algn="ctr">
                <a:lnSpc>
                  <a:spcPts val="2100"/>
                </a:lnSpc>
              </a:pPr>
              <a:endParaRPr lang="en-US" sz="1700" b="0" strike="noStrike" spc="-1">
                <a:solidFill>
                  <a:srgbClr val="59BE9C"/>
                </a:solidFill>
                <a:latin typeface="Century Gothic"/>
              </a:endParaRPr>
            </a:p>
          </p:txBody>
        </p:sp>
        <p:sp>
          <p:nvSpPr>
            <p:cNvPr id="423" name="TextBox 21"/>
            <p:cNvSpPr/>
            <p:nvPr/>
          </p:nvSpPr>
          <p:spPr>
            <a:xfrm>
              <a:off x="5371560" y="4058640"/>
              <a:ext cx="3152160" cy="1755720"/>
            </a:xfrm>
            <a:prstGeom prst="rect">
              <a:avLst/>
            </a:prstGeom>
            <a:noFill/>
            <a:ln w="9525">
              <a:noFill/>
            </a:ln>
          </p:spPr>
          <p:style>
            <a:lnRef idx="0">
              <a:scrgbClr r="0" g="0" b="0"/>
            </a:lnRef>
            <a:fillRef idx="0">
              <a:scrgbClr r="0" g="0" b="0"/>
            </a:fillRef>
            <a:effectRef idx="0">
              <a:scrgbClr r="0" g="0" b="0"/>
            </a:effectRef>
            <a:fontRef idx="minor"/>
          </p:style>
          <p:txBody>
            <a:bodyPr bIns="144000" numCol="1" spcCol="0" anchor="ctr">
              <a:normAutofit/>
            </a:bodyPr>
            <a:lstStyle/>
            <a:p>
              <a:pPr algn="ctr">
                <a:lnSpc>
                  <a:spcPct val="100000"/>
                </a:lnSpc>
              </a:pPr>
              <a:r>
                <a:rPr lang="en-US" sz="4000" b="1" strike="noStrike" spc="-1">
                  <a:solidFill>
                    <a:srgbClr val="FFFFFF"/>
                  </a:solidFill>
                  <a:latin typeface="Century Gothic"/>
                </a:rPr>
                <a:t>Act</a:t>
              </a:r>
              <a:endParaRPr lang="en-GB" sz="4000" b="0" strike="noStrike" spc="-1">
                <a:solidFill>
                  <a:srgbClr val="000000"/>
                </a:solidFill>
                <a:latin typeface="Arial"/>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4" name="Group 1"/>
          <p:cNvGrpSpPr/>
          <p:nvPr/>
        </p:nvGrpSpPr>
        <p:grpSpPr>
          <a:xfrm>
            <a:off x="2838600" y="4588920"/>
            <a:ext cx="3085560" cy="1544040"/>
            <a:chOff x="2838600" y="4588920"/>
            <a:chExt cx="3085560" cy="1544040"/>
          </a:xfrm>
        </p:grpSpPr>
        <p:sp>
          <p:nvSpPr>
            <p:cNvPr id="425" name="Oval Callout 2"/>
            <p:cNvSpPr/>
            <p:nvPr/>
          </p:nvSpPr>
          <p:spPr>
            <a:xfrm>
              <a:off x="2838600" y="4588920"/>
              <a:ext cx="3085560" cy="1544040"/>
            </a:xfrm>
            <a:prstGeom prst="wedgeEllipseCallout">
              <a:avLst>
                <a:gd name="adj1" fmla="val -42261"/>
                <a:gd name="adj2" fmla="val 62606"/>
              </a:avLst>
            </a:prstGeom>
            <a:solidFill>
              <a:srgbClr val="00B1FF"/>
            </a:solidFill>
            <a:ln w="0">
              <a:noFill/>
            </a:ln>
            <a:effectLst>
              <a:outerShdw blurRad="57240" dist="19080" dir="5400000" algn="ctr" rotWithShape="0">
                <a:srgbClr val="000000">
                  <a:alpha val="63000"/>
                </a:srgbClr>
              </a:outerShdw>
            </a:effectLst>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p:style>
          <p:txBody>
            <a:bodyPr lIns="90000" tIns="45000" rIns="90000" bIns="45000" anchor="ctr">
              <a:noAutofit/>
            </a:bodyPr>
            <a:lstStyle/>
            <a:p>
              <a:pPr algn="ctr">
                <a:lnSpc>
                  <a:spcPts val="2100"/>
                </a:lnSpc>
              </a:pPr>
              <a:endParaRPr lang="en-US" sz="1700" b="0" strike="noStrike" spc="-1">
                <a:solidFill>
                  <a:schemeClr val="lt1"/>
                </a:solidFill>
                <a:latin typeface="Century Gothic"/>
              </a:endParaRPr>
            </a:p>
          </p:txBody>
        </p:sp>
        <p:sp>
          <p:nvSpPr>
            <p:cNvPr id="426" name="TextBox 10"/>
            <p:cNvSpPr/>
            <p:nvPr/>
          </p:nvSpPr>
          <p:spPr>
            <a:xfrm>
              <a:off x="3069000" y="4866840"/>
              <a:ext cx="2565000" cy="942480"/>
            </a:xfrm>
            <a:prstGeom prst="rect">
              <a:avLst/>
            </a:prstGeom>
            <a:noFill/>
            <a:ln w="9525">
              <a:noFill/>
            </a:ln>
          </p:spPr>
          <p:style>
            <a:lnRef idx="0">
              <a:scrgbClr r="0" g="0" b="0"/>
            </a:lnRef>
            <a:fillRef idx="0">
              <a:scrgbClr r="0" g="0" b="0"/>
            </a:fillRef>
            <a:effectRef idx="0">
              <a:scrgbClr r="0" g="0" b="0"/>
            </a:effectRef>
            <a:fontRef idx="minor"/>
          </p:style>
          <p:txBody>
            <a:bodyPr numCol="1" spcCol="0" anchor="ctr">
              <a:noAutofit/>
            </a:bodyPr>
            <a:lstStyle/>
            <a:p>
              <a:pPr algn="ctr">
                <a:lnSpc>
                  <a:spcPts val="2100"/>
                </a:lnSpc>
                <a:spcBef>
                  <a:spcPts val="499"/>
                </a:spcBef>
                <a:spcAft>
                  <a:spcPts val="499"/>
                </a:spcAft>
              </a:pPr>
              <a:r>
                <a:rPr lang="en-US" sz="1700" b="0" strike="noStrike" spc="-1">
                  <a:solidFill>
                    <a:srgbClr val="FFFFFF"/>
                  </a:solidFill>
                  <a:latin typeface="Century Gothic"/>
                </a:rPr>
                <a:t>Is there anything </a:t>
              </a:r>
              <a:br>
                <a:rPr sz="1700"/>
              </a:br>
              <a:r>
                <a:rPr lang="en-US" sz="1700" b="0" strike="noStrike" spc="-1">
                  <a:solidFill>
                    <a:srgbClr val="FFFFFF"/>
                  </a:solidFill>
                  <a:latin typeface="Century Gothic"/>
                </a:rPr>
                <a:t>that worries you</a:t>
              </a:r>
              <a:br>
                <a:rPr sz="1700"/>
              </a:br>
              <a:r>
                <a:rPr lang="en-US" sz="1700" b="0" strike="noStrike" spc="-1">
                  <a:solidFill>
                    <a:srgbClr val="FFFFFF"/>
                  </a:solidFill>
                  <a:latin typeface="Century Gothic"/>
                </a:rPr>
                <a:t> about vaping?</a:t>
              </a:r>
              <a:endParaRPr lang="en-GB" sz="1700" b="0" strike="noStrike" spc="-1">
                <a:solidFill>
                  <a:srgbClr val="000000"/>
                </a:solidFill>
                <a:latin typeface="Arial"/>
              </a:endParaRPr>
            </a:p>
          </p:txBody>
        </p:sp>
      </p:grpSp>
      <p:grpSp>
        <p:nvGrpSpPr>
          <p:cNvPr id="427" name="Group 11"/>
          <p:cNvGrpSpPr/>
          <p:nvPr/>
        </p:nvGrpSpPr>
        <p:grpSpPr>
          <a:xfrm>
            <a:off x="690840" y="2663640"/>
            <a:ext cx="3182760" cy="1943280"/>
            <a:chOff x="690840" y="2663640"/>
            <a:chExt cx="3182760" cy="1943280"/>
          </a:xfrm>
        </p:grpSpPr>
        <p:sp>
          <p:nvSpPr>
            <p:cNvPr id="428" name="Oval Callout 12"/>
            <p:cNvSpPr/>
            <p:nvPr/>
          </p:nvSpPr>
          <p:spPr>
            <a:xfrm>
              <a:off x="690840" y="2663640"/>
              <a:ext cx="3182760" cy="1943280"/>
            </a:xfrm>
            <a:prstGeom prst="wedgeEllipseCallout">
              <a:avLst>
                <a:gd name="adj1" fmla="val -42261"/>
                <a:gd name="adj2" fmla="val 62606"/>
              </a:avLst>
            </a:prstGeom>
            <a:solidFill>
              <a:schemeClr val="accent4"/>
            </a:solidFill>
            <a:ln w="0">
              <a:noFill/>
            </a:ln>
            <a:effectLst>
              <a:outerShdw blurRad="57240" dist="19080" dir="5400000" algn="ctr" rotWithShape="0">
                <a:srgbClr val="000000">
                  <a:alpha val="63000"/>
                </a:srgbClr>
              </a:outerShdw>
            </a:effectLst>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p:style>
          <p:txBody>
            <a:bodyPr lIns="90000" tIns="45000" rIns="90000" bIns="45000" anchor="ctr">
              <a:noAutofit/>
            </a:bodyPr>
            <a:lstStyle/>
            <a:p>
              <a:pPr algn="ctr">
                <a:lnSpc>
                  <a:spcPts val="2100"/>
                </a:lnSpc>
              </a:pPr>
              <a:endParaRPr lang="en-US" sz="1700" b="0" strike="noStrike" spc="-1">
                <a:solidFill>
                  <a:srgbClr val="59BE9C"/>
                </a:solidFill>
                <a:latin typeface="Century Gothic"/>
              </a:endParaRPr>
            </a:p>
          </p:txBody>
        </p:sp>
        <p:sp>
          <p:nvSpPr>
            <p:cNvPr id="429" name="TextBox 13"/>
            <p:cNvSpPr/>
            <p:nvPr/>
          </p:nvSpPr>
          <p:spPr>
            <a:xfrm>
              <a:off x="721080" y="2692800"/>
              <a:ext cx="3152160" cy="1906560"/>
            </a:xfrm>
            <a:prstGeom prst="rect">
              <a:avLst/>
            </a:prstGeom>
            <a:noFill/>
            <a:ln w="9525">
              <a:noFill/>
            </a:ln>
          </p:spPr>
          <p:style>
            <a:lnRef idx="0">
              <a:scrgbClr r="0" g="0" b="0"/>
            </a:lnRef>
            <a:fillRef idx="0">
              <a:scrgbClr r="0" g="0" b="0"/>
            </a:fillRef>
            <a:effectRef idx="0">
              <a:scrgbClr r="0" g="0" b="0"/>
            </a:effectRef>
            <a:fontRef idx="minor"/>
          </p:style>
          <p:txBody>
            <a:bodyPr numCol="1" spcCol="0" anchor="ctr">
              <a:normAutofit/>
            </a:bodyPr>
            <a:lstStyle/>
            <a:p>
              <a:pPr algn="ctr">
                <a:lnSpc>
                  <a:spcPts val="2100"/>
                </a:lnSpc>
                <a:spcBef>
                  <a:spcPts val="499"/>
                </a:spcBef>
                <a:spcAft>
                  <a:spcPts val="499"/>
                </a:spcAft>
              </a:pPr>
              <a:r>
                <a:rPr lang="en-US" sz="1700" b="0" strike="noStrike" spc="-1">
                  <a:solidFill>
                    <a:srgbClr val="FFFFFF"/>
                  </a:solidFill>
                  <a:latin typeface="Century Gothic"/>
                </a:rPr>
                <a:t>You made a </a:t>
              </a:r>
              <a:br>
                <a:rPr sz="1700"/>
              </a:br>
              <a:r>
                <a:rPr lang="en-US" sz="1700" b="0" strike="noStrike" spc="-1">
                  <a:solidFill>
                    <a:srgbClr val="FFFFFF"/>
                  </a:solidFill>
                  <a:latin typeface="Century Gothic"/>
                </a:rPr>
                <a:t>choice to vape. </a:t>
              </a:r>
              <a:br>
                <a:rPr sz="1700"/>
              </a:br>
              <a:r>
                <a:rPr lang="en-US" sz="1700" b="0" strike="noStrike" spc="-1">
                  <a:solidFill>
                    <a:srgbClr val="FFFFFF"/>
                  </a:solidFill>
                  <a:latin typeface="Century Gothic"/>
                </a:rPr>
                <a:t>It is also your right to </a:t>
              </a:r>
              <a:br>
                <a:rPr sz="1700"/>
              </a:br>
              <a:r>
                <a:rPr lang="en-US" sz="1700" b="0" strike="noStrike" spc="-1">
                  <a:solidFill>
                    <a:srgbClr val="FFFFFF"/>
                  </a:solidFill>
                  <a:latin typeface="Century Gothic"/>
                </a:rPr>
                <a:t>make the choice </a:t>
              </a:r>
              <a:br>
                <a:rPr sz="1700"/>
              </a:br>
              <a:r>
                <a:rPr lang="en-US" sz="1700" b="0" strike="noStrike" spc="-1">
                  <a:solidFill>
                    <a:srgbClr val="FFFFFF"/>
                  </a:solidFill>
                  <a:latin typeface="Century Gothic"/>
                </a:rPr>
                <a:t>not to vape</a:t>
              </a:r>
              <a:endParaRPr lang="en-GB" sz="1700" b="0" strike="noStrike" spc="-1">
                <a:solidFill>
                  <a:srgbClr val="000000"/>
                </a:solidFill>
                <a:latin typeface="Arial"/>
              </a:endParaRPr>
            </a:p>
          </p:txBody>
        </p:sp>
      </p:grpSp>
      <p:grpSp>
        <p:nvGrpSpPr>
          <p:cNvPr id="430" name="Group 14"/>
          <p:cNvGrpSpPr/>
          <p:nvPr/>
        </p:nvGrpSpPr>
        <p:grpSpPr>
          <a:xfrm>
            <a:off x="5847840" y="2953800"/>
            <a:ext cx="3357000" cy="1910520"/>
            <a:chOff x="5847840" y="2953800"/>
            <a:chExt cx="3357000" cy="1910520"/>
          </a:xfrm>
        </p:grpSpPr>
        <p:sp>
          <p:nvSpPr>
            <p:cNvPr id="431" name="Oval Callout 15"/>
            <p:cNvSpPr/>
            <p:nvPr/>
          </p:nvSpPr>
          <p:spPr>
            <a:xfrm>
              <a:off x="5847840" y="2953800"/>
              <a:ext cx="3357000" cy="1910520"/>
            </a:xfrm>
            <a:prstGeom prst="wedgeEllipseCallout">
              <a:avLst>
                <a:gd name="adj1" fmla="val -42261"/>
                <a:gd name="adj2" fmla="val 62606"/>
              </a:avLst>
            </a:prstGeom>
            <a:solidFill>
              <a:schemeClr val="accent2"/>
            </a:solidFill>
            <a:ln w="0">
              <a:noFill/>
            </a:ln>
            <a:effectLst>
              <a:outerShdw blurRad="57240" dist="19080" dir="5400000" algn="ctr" rotWithShape="0">
                <a:srgbClr val="000000">
                  <a:alpha val="63000"/>
                </a:srgbClr>
              </a:outerShdw>
            </a:effectLst>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p:style>
          <p:txBody>
            <a:bodyPr lIns="90000" tIns="45000" rIns="90000" bIns="45000" anchor="ctr">
              <a:noAutofit/>
            </a:bodyPr>
            <a:lstStyle/>
            <a:p>
              <a:pPr algn="ctr">
                <a:lnSpc>
                  <a:spcPts val="2100"/>
                </a:lnSpc>
              </a:pPr>
              <a:endParaRPr lang="en-US" sz="1700" b="0" strike="noStrike" spc="-1">
                <a:solidFill>
                  <a:schemeClr val="lt1"/>
                </a:solidFill>
                <a:latin typeface="Century Gothic"/>
              </a:endParaRPr>
            </a:p>
          </p:txBody>
        </p:sp>
        <p:sp>
          <p:nvSpPr>
            <p:cNvPr id="432" name="TextBox 16"/>
            <p:cNvSpPr/>
            <p:nvPr/>
          </p:nvSpPr>
          <p:spPr>
            <a:xfrm>
              <a:off x="5922000" y="2976840"/>
              <a:ext cx="3222000" cy="1874160"/>
            </a:xfrm>
            <a:prstGeom prst="rect">
              <a:avLst/>
            </a:prstGeom>
            <a:noFill/>
            <a:ln w="9525">
              <a:noFill/>
            </a:ln>
          </p:spPr>
          <p:style>
            <a:lnRef idx="0">
              <a:scrgbClr r="0" g="0" b="0"/>
            </a:lnRef>
            <a:fillRef idx="0">
              <a:scrgbClr r="0" g="0" b="0"/>
            </a:fillRef>
            <a:effectRef idx="0">
              <a:scrgbClr r="0" g="0" b="0"/>
            </a:effectRef>
            <a:fontRef idx="minor"/>
          </p:style>
          <p:txBody>
            <a:bodyPr numCol="1" spcCol="0" anchor="ctr">
              <a:normAutofit/>
            </a:bodyPr>
            <a:lstStyle/>
            <a:p>
              <a:pPr algn="ctr">
                <a:lnSpc>
                  <a:spcPts val="2100"/>
                </a:lnSpc>
                <a:spcBef>
                  <a:spcPts val="499"/>
                </a:spcBef>
                <a:spcAft>
                  <a:spcPts val="499"/>
                </a:spcAft>
              </a:pPr>
              <a:r>
                <a:rPr lang="en-US" sz="1700" b="0" strike="noStrike" spc="-1">
                  <a:solidFill>
                    <a:srgbClr val="FFFFFF"/>
                  </a:solidFill>
                  <a:latin typeface="Century Gothic"/>
                </a:rPr>
                <a:t>There are things </a:t>
              </a:r>
              <a:br>
                <a:rPr sz="1700"/>
              </a:br>
              <a:r>
                <a:rPr lang="en-US" sz="1700" b="0" strike="noStrike" spc="-1">
                  <a:solidFill>
                    <a:srgbClr val="FFFFFF"/>
                  </a:solidFill>
                  <a:latin typeface="Century Gothic"/>
                </a:rPr>
                <a:t>that can be done </a:t>
              </a:r>
              <a:br>
                <a:rPr sz="1700"/>
              </a:br>
              <a:r>
                <a:rPr lang="en-US" sz="1700" b="0" strike="noStrike" spc="-1">
                  <a:solidFill>
                    <a:srgbClr val="FFFFFF"/>
                  </a:solidFill>
                  <a:latin typeface="Century Gothic"/>
                </a:rPr>
                <a:t>to help you, would </a:t>
              </a:r>
              <a:br>
                <a:rPr sz="1700"/>
              </a:br>
              <a:r>
                <a:rPr lang="en-US" sz="1700" b="0" strike="noStrike" spc="-1">
                  <a:solidFill>
                    <a:srgbClr val="FFFFFF"/>
                  </a:solidFill>
                  <a:latin typeface="Century Gothic"/>
                </a:rPr>
                <a:t>you like to hear </a:t>
              </a:r>
              <a:br>
                <a:rPr sz="1700"/>
              </a:br>
              <a:r>
                <a:rPr lang="en-US" sz="1700" b="0" strike="noStrike" spc="-1">
                  <a:solidFill>
                    <a:srgbClr val="FFFFFF"/>
                  </a:solidFill>
                  <a:latin typeface="Century Gothic"/>
                </a:rPr>
                <a:t>about them?</a:t>
              </a:r>
              <a:endParaRPr lang="en-GB" sz="1700" b="0" strike="noStrike" spc="-1">
                <a:solidFill>
                  <a:srgbClr val="000000"/>
                </a:solidFill>
                <a:latin typeface="Arial"/>
              </a:endParaRPr>
            </a:p>
          </p:txBody>
        </p:sp>
      </p:grpSp>
      <p:grpSp>
        <p:nvGrpSpPr>
          <p:cNvPr id="433" name="Group 17"/>
          <p:cNvGrpSpPr/>
          <p:nvPr/>
        </p:nvGrpSpPr>
        <p:grpSpPr>
          <a:xfrm>
            <a:off x="7777800" y="591120"/>
            <a:ext cx="3745440" cy="1919520"/>
            <a:chOff x="7777800" y="591120"/>
            <a:chExt cx="3745440" cy="1919520"/>
          </a:xfrm>
        </p:grpSpPr>
        <p:sp>
          <p:nvSpPr>
            <p:cNvPr id="434" name="Oval Callout 18"/>
            <p:cNvSpPr/>
            <p:nvPr/>
          </p:nvSpPr>
          <p:spPr>
            <a:xfrm>
              <a:off x="7777800" y="600120"/>
              <a:ext cx="3745440" cy="1910520"/>
            </a:xfrm>
            <a:prstGeom prst="wedgeEllipseCallout">
              <a:avLst>
                <a:gd name="adj1" fmla="val -42261"/>
                <a:gd name="adj2" fmla="val 62606"/>
              </a:avLst>
            </a:prstGeom>
            <a:solidFill>
              <a:schemeClr val="accent5"/>
            </a:solidFill>
            <a:ln w="0">
              <a:noFill/>
            </a:ln>
            <a:effectLst>
              <a:outerShdw blurRad="57240" dist="19080" dir="5400000" algn="ctr" rotWithShape="0">
                <a:srgbClr val="000000">
                  <a:alpha val="63000"/>
                </a:srgbClr>
              </a:outerShdw>
            </a:effectLst>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p:style>
          <p:txBody>
            <a:bodyPr lIns="90000" tIns="45000" rIns="90000" bIns="45000" anchor="ctr">
              <a:noAutofit/>
            </a:bodyPr>
            <a:lstStyle/>
            <a:p>
              <a:pPr algn="ctr">
                <a:lnSpc>
                  <a:spcPts val="2100"/>
                </a:lnSpc>
              </a:pPr>
              <a:endParaRPr lang="en-US" sz="1700" b="0" strike="noStrike" spc="-1">
                <a:solidFill>
                  <a:schemeClr val="lt1"/>
                </a:solidFill>
                <a:latin typeface="Century Gothic"/>
              </a:endParaRPr>
            </a:p>
          </p:txBody>
        </p:sp>
        <p:sp>
          <p:nvSpPr>
            <p:cNvPr id="435" name="TextBox 19"/>
            <p:cNvSpPr/>
            <p:nvPr/>
          </p:nvSpPr>
          <p:spPr>
            <a:xfrm>
              <a:off x="7817040" y="591120"/>
              <a:ext cx="3691800" cy="1919160"/>
            </a:xfrm>
            <a:prstGeom prst="rect">
              <a:avLst/>
            </a:prstGeom>
            <a:noFill/>
            <a:ln w="9525">
              <a:noFill/>
            </a:ln>
          </p:spPr>
          <p:style>
            <a:lnRef idx="0">
              <a:scrgbClr r="0" g="0" b="0"/>
            </a:lnRef>
            <a:fillRef idx="0">
              <a:scrgbClr r="0" g="0" b="0"/>
            </a:fillRef>
            <a:effectRef idx="0">
              <a:scrgbClr r="0" g="0" b="0"/>
            </a:effectRef>
            <a:fontRef idx="minor"/>
          </p:style>
          <p:txBody>
            <a:bodyPr numCol="1" spcCol="0" anchor="ctr">
              <a:noAutofit/>
            </a:bodyPr>
            <a:lstStyle/>
            <a:p>
              <a:pPr algn="ctr">
                <a:lnSpc>
                  <a:spcPts val="2100"/>
                </a:lnSpc>
                <a:spcBef>
                  <a:spcPts val="499"/>
                </a:spcBef>
                <a:spcAft>
                  <a:spcPts val="499"/>
                </a:spcAft>
              </a:pPr>
              <a:r>
                <a:rPr lang="en-US" sz="1700" b="0" strike="noStrike" spc="-1">
                  <a:solidFill>
                    <a:srgbClr val="FFFFFF"/>
                  </a:solidFill>
                  <a:latin typeface="Century Gothic"/>
                </a:rPr>
                <a:t>Vaping is safer than </a:t>
              </a:r>
              <a:br>
                <a:rPr sz="1700"/>
              </a:br>
              <a:r>
                <a:rPr lang="en-US" sz="1700" b="0" strike="noStrike" spc="-1">
                  <a:solidFill>
                    <a:srgbClr val="FFFFFF"/>
                  </a:solidFill>
                  <a:latin typeface="Century Gothic"/>
                </a:rPr>
                <a:t>smoking, but it is not risk </a:t>
              </a:r>
              <a:br>
                <a:rPr sz="1700"/>
              </a:br>
              <a:r>
                <a:rPr lang="en-US" sz="1700" b="0" strike="noStrike" spc="-1">
                  <a:solidFill>
                    <a:srgbClr val="FFFFFF"/>
                  </a:solidFill>
                  <a:latin typeface="Century Gothic"/>
                </a:rPr>
                <a:t>free. How do you feel </a:t>
              </a:r>
              <a:br>
                <a:rPr sz="1700"/>
              </a:br>
              <a:r>
                <a:rPr lang="en-US" sz="1700" b="0" strike="noStrike" spc="-1">
                  <a:solidFill>
                    <a:srgbClr val="FFFFFF"/>
                  </a:solidFill>
                  <a:latin typeface="Century Gothic"/>
                </a:rPr>
                <a:t>about vaping?</a:t>
              </a:r>
              <a:endParaRPr lang="en-GB" sz="1700" b="0" strike="noStrike" spc="-1">
                <a:solidFill>
                  <a:srgbClr val="000000"/>
                </a:solidFill>
                <a:latin typeface="Arial"/>
              </a:endParaRPr>
            </a:p>
          </p:txBody>
        </p:sp>
      </p:grpSp>
      <p:grpSp>
        <p:nvGrpSpPr>
          <p:cNvPr id="436" name="Group 20"/>
          <p:cNvGrpSpPr/>
          <p:nvPr/>
        </p:nvGrpSpPr>
        <p:grpSpPr>
          <a:xfrm>
            <a:off x="690840" y="851040"/>
            <a:ext cx="2159280" cy="1399680"/>
            <a:chOff x="690840" y="851040"/>
            <a:chExt cx="2159280" cy="1399680"/>
          </a:xfrm>
        </p:grpSpPr>
        <p:sp>
          <p:nvSpPr>
            <p:cNvPr id="437" name="Oval Callout 21"/>
            <p:cNvSpPr/>
            <p:nvPr/>
          </p:nvSpPr>
          <p:spPr>
            <a:xfrm>
              <a:off x="690840" y="851040"/>
              <a:ext cx="2159280" cy="1385640"/>
            </a:xfrm>
            <a:prstGeom prst="wedgeEllipseCallout">
              <a:avLst>
                <a:gd name="adj1" fmla="val -42261"/>
                <a:gd name="adj2" fmla="val 62606"/>
              </a:avLst>
            </a:prstGeom>
            <a:solidFill>
              <a:srgbClr val="EF71A0"/>
            </a:solidFill>
            <a:ln w="0">
              <a:noFill/>
            </a:ln>
            <a:effectLst>
              <a:outerShdw blurRad="57240" dist="19080" dir="5400000" algn="ctr" rotWithShape="0">
                <a:srgbClr val="000000">
                  <a:alpha val="63000"/>
                </a:srgbClr>
              </a:outerShdw>
            </a:effectLst>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p:style>
          <p:txBody>
            <a:bodyPr lIns="90000" tIns="45000" rIns="90000" bIns="45000" anchor="ctr">
              <a:noAutofit/>
            </a:bodyPr>
            <a:lstStyle/>
            <a:p>
              <a:pPr algn="ctr">
                <a:lnSpc>
                  <a:spcPts val="2100"/>
                </a:lnSpc>
              </a:pPr>
              <a:endParaRPr lang="en-US" sz="1700" b="0" strike="noStrike" spc="-1">
                <a:solidFill>
                  <a:srgbClr val="59BE9C"/>
                </a:solidFill>
                <a:latin typeface="Century Gothic"/>
              </a:endParaRPr>
            </a:p>
          </p:txBody>
        </p:sp>
        <p:sp>
          <p:nvSpPr>
            <p:cNvPr id="438" name="TextBox 22"/>
            <p:cNvSpPr/>
            <p:nvPr/>
          </p:nvSpPr>
          <p:spPr>
            <a:xfrm>
              <a:off x="711360" y="871920"/>
              <a:ext cx="2138760" cy="1378800"/>
            </a:xfrm>
            <a:prstGeom prst="rect">
              <a:avLst/>
            </a:prstGeom>
            <a:noFill/>
            <a:ln w="9525">
              <a:noFill/>
            </a:ln>
          </p:spPr>
          <p:style>
            <a:lnRef idx="0">
              <a:scrgbClr r="0" g="0" b="0"/>
            </a:lnRef>
            <a:fillRef idx="0">
              <a:scrgbClr r="0" g="0" b="0"/>
            </a:fillRef>
            <a:effectRef idx="0">
              <a:scrgbClr r="0" g="0" b="0"/>
            </a:effectRef>
            <a:fontRef idx="minor"/>
          </p:style>
          <p:txBody>
            <a:bodyPr numCol="1" spcCol="0" anchor="ctr">
              <a:normAutofit/>
            </a:bodyPr>
            <a:lstStyle/>
            <a:p>
              <a:pPr algn="ctr">
                <a:lnSpc>
                  <a:spcPts val="2100"/>
                </a:lnSpc>
                <a:spcBef>
                  <a:spcPts val="499"/>
                </a:spcBef>
                <a:spcAft>
                  <a:spcPts val="499"/>
                </a:spcAft>
              </a:pPr>
              <a:r>
                <a:rPr lang="en-US" sz="1700" b="0" strike="noStrike" spc="-1">
                  <a:solidFill>
                    <a:srgbClr val="FFFFFF"/>
                  </a:solidFill>
                  <a:latin typeface="Century Gothic"/>
                </a:rPr>
                <a:t>Most people </a:t>
              </a:r>
              <a:br>
                <a:rPr sz="1700"/>
              </a:br>
              <a:r>
                <a:rPr lang="en-US" sz="1700" b="0" strike="noStrike" spc="-1">
                  <a:solidFill>
                    <a:srgbClr val="FFFFFF"/>
                  </a:solidFill>
                  <a:latin typeface="Century Gothic"/>
                </a:rPr>
                <a:t>don’t vape</a:t>
              </a:r>
              <a:endParaRPr lang="en-GB" sz="1700" b="0" strike="noStrike" spc="-1">
                <a:solidFill>
                  <a:srgbClr val="000000"/>
                </a:solidFill>
                <a:latin typeface="Arial"/>
              </a:endParaRPr>
            </a:p>
          </p:txBody>
        </p:sp>
      </p:grpSp>
      <p:grpSp>
        <p:nvGrpSpPr>
          <p:cNvPr id="439" name="Group 23"/>
          <p:cNvGrpSpPr/>
          <p:nvPr/>
        </p:nvGrpSpPr>
        <p:grpSpPr>
          <a:xfrm>
            <a:off x="8752680" y="4347000"/>
            <a:ext cx="2770560" cy="1785960"/>
            <a:chOff x="8752680" y="4347000"/>
            <a:chExt cx="2770560" cy="1785960"/>
          </a:xfrm>
        </p:grpSpPr>
        <p:sp>
          <p:nvSpPr>
            <p:cNvPr id="440" name="Oval Callout 24"/>
            <p:cNvSpPr/>
            <p:nvPr/>
          </p:nvSpPr>
          <p:spPr>
            <a:xfrm>
              <a:off x="8752680" y="4347000"/>
              <a:ext cx="2770560" cy="1767960"/>
            </a:xfrm>
            <a:prstGeom prst="wedgeEllipseCallout">
              <a:avLst>
                <a:gd name="adj1" fmla="val -42261"/>
                <a:gd name="adj2" fmla="val 62606"/>
              </a:avLst>
            </a:prstGeom>
            <a:solidFill>
              <a:srgbClr val="FF4E32"/>
            </a:solidFill>
            <a:ln w="0">
              <a:noFill/>
            </a:ln>
            <a:effectLst>
              <a:outerShdw blurRad="57240" dist="19080" dir="5400000" algn="ctr" rotWithShape="0">
                <a:srgbClr val="000000">
                  <a:alpha val="63000"/>
                </a:srgbClr>
              </a:outerShdw>
            </a:effectLst>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p:style>
          <p:txBody>
            <a:bodyPr lIns="90000" tIns="45000" rIns="90000" bIns="45000" anchor="ctr">
              <a:noAutofit/>
            </a:bodyPr>
            <a:lstStyle/>
            <a:p>
              <a:pPr algn="ctr">
                <a:lnSpc>
                  <a:spcPts val="2100"/>
                </a:lnSpc>
              </a:pPr>
              <a:endParaRPr lang="en-US" sz="1700" b="0" strike="noStrike" spc="-1">
                <a:solidFill>
                  <a:srgbClr val="59BE9C"/>
                </a:solidFill>
                <a:latin typeface="Century Gothic"/>
              </a:endParaRPr>
            </a:p>
          </p:txBody>
        </p:sp>
        <p:sp>
          <p:nvSpPr>
            <p:cNvPr id="441" name="TextBox 25"/>
            <p:cNvSpPr/>
            <p:nvPr/>
          </p:nvSpPr>
          <p:spPr>
            <a:xfrm>
              <a:off x="8778960" y="4373640"/>
              <a:ext cx="2744280" cy="1759320"/>
            </a:xfrm>
            <a:prstGeom prst="rect">
              <a:avLst/>
            </a:prstGeom>
            <a:noFill/>
            <a:ln w="9525">
              <a:noFill/>
            </a:ln>
          </p:spPr>
          <p:style>
            <a:lnRef idx="0">
              <a:scrgbClr r="0" g="0" b="0"/>
            </a:lnRef>
            <a:fillRef idx="0">
              <a:scrgbClr r="0" g="0" b="0"/>
            </a:fillRef>
            <a:effectRef idx="0">
              <a:scrgbClr r="0" g="0" b="0"/>
            </a:effectRef>
            <a:fontRef idx="minor"/>
          </p:style>
          <p:txBody>
            <a:bodyPr bIns="180000" numCol="1" spcCol="0" anchor="ctr">
              <a:normAutofit/>
            </a:bodyPr>
            <a:lstStyle/>
            <a:p>
              <a:pPr algn="ctr">
                <a:lnSpc>
                  <a:spcPts val="2100"/>
                </a:lnSpc>
                <a:spcBef>
                  <a:spcPts val="499"/>
                </a:spcBef>
                <a:spcAft>
                  <a:spcPts val="499"/>
                </a:spcAft>
              </a:pPr>
              <a:r>
                <a:rPr lang="en-US" sz="1700" b="0" strike="noStrike" spc="-1">
                  <a:solidFill>
                    <a:srgbClr val="FFFFFF"/>
                  </a:solidFill>
                  <a:latin typeface="Century Gothic"/>
                </a:rPr>
                <a:t>You can </a:t>
              </a:r>
              <a:br>
                <a:rPr sz="1700"/>
              </a:br>
              <a:r>
                <a:rPr lang="en-US" sz="1700" b="0" strike="noStrike" spc="-1">
                  <a:solidFill>
                    <a:srgbClr val="FFFFFF"/>
                  </a:solidFill>
                  <a:latin typeface="Century Gothic"/>
                </a:rPr>
                <a:t>always return to </a:t>
              </a:r>
              <a:br>
                <a:rPr sz="1700"/>
              </a:br>
              <a:r>
                <a:rPr lang="en-US" sz="1700" b="0" strike="noStrike" spc="-1">
                  <a:solidFill>
                    <a:srgbClr val="FFFFFF"/>
                  </a:solidFill>
                  <a:latin typeface="Century Gothic"/>
                </a:rPr>
                <a:t>see me when </a:t>
              </a:r>
              <a:br>
                <a:rPr sz="1700"/>
              </a:br>
              <a:r>
                <a:rPr lang="en-US" sz="1700" b="0" strike="noStrike" spc="-1">
                  <a:solidFill>
                    <a:srgbClr val="FFFFFF"/>
                  </a:solidFill>
                  <a:latin typeface="Century Gothic"/>
                </a:rPr>
                <a:t>you are ready</a:t>
              </a:r>
              <a:endParaRPr lang="en-GB" sz="1700" b="0" strike="noStrike" spc="-1">
                <a:solidFill>
                  <a:srgbClr val="000000"/>
                </a:solidFill>
                <a:latin typeface="Arial"/>
              </a:endParaRPr>
            </a:p>
          </p:txBody>
        </p:sp>
      </p:grpSp>
      <p:grpSp>
        <p:nvGrpSpPr>
          <p:cNvPr id="442" name="Group 26"/>
          <p:cNvGrpSpPr/>
          <p:nvPr/>
        </p:nvGrpSpPr>
        <p:grpSpPr>
          <a:xfrm>
            <a:off x="3674520" y="649440"/>
            <a:ext cx="3279600" cy="1919160"/>
            <a:chOff x="3674520" y="649440"/>
            <a:chExt cx="3279600" cy="1919160"/>
          </a:xfrm>
        </p:grpSpPr>
        <p:sp>
          <p:nvSpPr>
            <p:cNvPr id="443" name="Oval Callout 27"/>
            <p:cNvSpPr/>
            <p:nvPr/>
          </p:nvSpPr>
          <p:spPr>
            <a:xfrm>
              <a:off x="3674520" y="658080"/>
              <a:ext cx="3279600" cy="1910520"/>
            </a:xfrm>
            <a:prstGeom prst="wedgeEllipseCallout">
              <a:avLst>
                <a:gd name="adj1" fmla="val -42261"/>
                <a:gd name="adj2" fmla="val 62606"/>
              </a:avLst>
            </a:prstGeom>
            <a:solidFill>
              <a:srgbClr val="F79645"/>
            </a:solidFill>
            <a:ln w="0">
              <a:noFill/>
            </a:ln>
            <a:effectLst>
              <a:outerShdw blurRad="57240" dist="19080" dir="5400000" algn="ctr" rotWithShape="0">
                <a:srgbClr val="000000">
                  <a:alpha val="63000"/>
                </a:srgbClr>
              </a:outerShdw>
            </a:effectLst>
            <a:scene3d>
              <a:camera prst="orthographicFront">
                <a:rot lat="0" lon="0" rev="0"/>
              </a:camera>
              <a:lightRig rig="threePt" dir="t">
                <a:rot lat="0" lon="0" rev="1200000"/>
              </a:lightRig>
            </a:scene3d>
          </p:spPr>
          <p:style>
            <a:lnRef idx="0">
              <a:schemeClr val="accent4"/>
            </a:lnRef>
            <a:fillRef idx="3">
              <a:schemeClr val="accent4"/>
            </a:fillRef>
            <a:effectRef idx="3">
              <a:schemeClr val="accent4"/>
            </a:effectRef>
            <a:fontRef idx="minor"/>
          </p:style>
          <p:txBody>
            <a:bodyPr lIns="90000" tIns="45000" rIns="90000" bIns="45000" anchor="ctr">
              <a:noAutofit/>
            </a:bodyPr>
            <a:lstStyle/>
            <a:p>
              <a:pPr algn="ctr">
                <a:lnSpc>
                  <a:spcPts val="2100"/>
                </a:lnSpc>
              </a:pPr>
              <a:endParaRPr lang="en-US" sz="1700" b="0" strike="noStrike" spc="-1">
                <a:solidFill>
                  <a:schemeClr val="lt1"/>
                </a:solidFill>
                <a:latin typeface="Century Gothic"/>
              </a:endParaRPr>
            </a:p>
          </p:txBody>
        </p:sp>
        <p:sp>
          <p:nvSpPr>
            <p:cNvPr id="444" name="TextBox 28"/>
            <p:cNvSpPr/>
            <p:nvPr/>
          </p:nvSpPr>
          <p:spPr>
            <a:xfrm>
              <a:off x="3708720" y="649440"/>
              <a:ext cx="3232440" cy="1919160"/>
            </a:xfrm>
            <a:prstGeom prst="rect">
              <a:avLst/>
            </a:prstGeom>
            <a:noFill/>
            <a:ln w="9525">
              <a:noFill/>
            </a:ln>
          </p:spPr>
          <p:style>
            <a:lnRef idx="0">
              <a:scrgbClr r="0" g="0" b="0"/>
            </a:lnRef>
            <a:fillRef idx="0">
              <a:scrgbClr r="0" g="0" b="0"/>
            </a:fillRef>
            <a:effectRef idx="0">
              <a:scrgbClr r="0" g="0" b="0"/>
            </a:effectRef>
            <a:fontRef idx="minor"/>
          </p:style>
          <p:txBody>
            <a:bodyPr numCol="1" spcCol="0" anchor="ctr">
              <a:noAutofit/>
            </a:bodyPr>
            <a:lstStyle/>
            <a:p>
              <a:pPr algn="ctr">
                <a:lnSpc>
                  <a:spcPts val="2100"/>
                </a:lnSpc>
                <a:spcBef>
                  <a:spcPts val="499"/>
                </a:spcBef>
                <a:spcAft>
                  <a:spcPts val="499"/>
                </a:spcAft>
              </a:pPr>
              <a:r>
                <a:rPr lang="en-US" sz="1700" b="0" strike="noStrike" spc="-1">
                  <a:solidFill>
                    <a:srgbClr val="FFFFFF"/>
                  </a:solidFill>
                  <a:latin typeface="Century Gothic"/>
                </a:rPr>
                <a:t>Many young </a:t>
              </a:r>
              <a:br>
                <a:rPr sz="1700"/>
              </a:br>
              <a:r>
                <a:rPr lang="en-US" sz="1700" b="0" strike="noStrike" spc="-1">
                  <a:solidFill>
                    <a:srgbClr val="FFFFFF"/>
                  </a:solidFill>
                  <a:latin typeface="Century Gothic"/>
                </a:rPr>
                <a:t>people like you who </a:t>
              </a:r>
              <a:br>
                <a:rPr sz="1700"/>
              </a:br>
              <a:r>
                <a:rPr lang="en-US" sz="1700" b="0" strike="noStrike" spc="-1">
                  <a:solidFill>
                    <a:srgbClr val="FFFFFF"/>
                  </a:solidFill>
                  <a:latin typeface="Century Gothic"/>
                </a:rPr>
                <a:t>vaped have managed </a:t>
              </a:r>
              <a:br>
                <a:rPr sz="1700"/>
              </a:br>
              <a:r>
                <a:rPr lang="en-US" sz="1700" b="0" strike="noStrike" spc="-1">
                  <a:solidFill>
                    <a:srgbClr val="FFFFFF"/>
                  </a:solidFill>
                  <a:latin typeface="Century Gothic"/>
                </a:rPr>
                <a:t>to stop vaping and </a:t>
              </a:r>
              <a:br>
                <a:rPr sz="1700"/>
              </a:br>
              <a:r>
                <a:rPr lang="en-US" sz="1700" b="0" strike="noStrike" spc="-1">
                  <a:solidFill>
                    <a:srgbClr val="FFFFFF"/>
                  </a:solidFill>
                  <a:latin typeface="Century Gothic"/>
                </a:rPr>
                <a:t>stay stopped</a:t>
              </a:r>
              <a:endParaRPr lang="en-GB" sz="1700" b="0" strike="noStrike" spc="-1">
                <a:solidFill>
                  <a:srgbClr val="000000"/>
                </a:solidFill>
                <a:latin typeface="Arial"/>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5" name="Picture 5"/>
          <p:cNvPicPr/>
          <p:nvPr/>
        </p:nvPicPr>
        <p:blipFill>
          <a:blip r:embed="rId3"/>
          <a:srcRect t="3470" b="7621"/>
          <a:stretch/>
        </p:blipFill>
        <p:spPr>
          <a:xfrm>
            <a:off x="3598560" y="4393800"/>
            <a:ext cx="4994640" cy="2463840"/>
          </a:xfrm>
          <a:prstGeom prst="rect">
            <a:avLst/>
          </a:prstGeom>
          <a:ln w="0">
            <a:noFill/>
          </a:ln>
          <a:effectLst>
            <a:outerShdw blurRad="317520" dist="63360" dir="5400000" algn="ctr" rotWithShape="0">
              <a:srgbClr val="000000">
                <a:alpha val="25000"/>
              </a:srgbClr>
            </a:outerShdw>
          </a:effectLst>
        </p:spPr>
      </p:pic>
      <p:sp>
        <p:nvSpPr>
          <p:cNvPr id="446" name="Subtitle 2"/>
          <p:cNvSpPr/>
          <p:nvPr/>
        </p:nvSpPr>
        <p:spPr>
          <a:xfrm>
            <a:off x="1523880" y="518400"/>
            <a:ext cx="9143640" cy="1191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a:lnSpc>
                <a:spcPts val="3801"/>
              </a:lnSpc>
              <a:tabLst>
                <a:tab pos="0" algn="l"/>
              </a:tabLst>
            </a:pPr>
            <a:r>
              <a:rPr lang="en-US" sz="3200" b="1" strike="noStrike" spc="-1">
                <a:solidFill>
                  <a:srgbClr val="FFFFFF"/>
                </a:solidFill>
                <a:latin typeface="Century Gothic"/>
                <a:ea typeface="Geneva"/>
              </a:rPr>
              <a:t>Scaling questions</a:t>
            </a:r>
            <a:br>
              <a:rPr sz="3200"/>
            </a:br>
            <a:r>
              <a:rPr lang="en-US" sz="2100" b="1" strike="noStrike" spc="-1">
                <a:solidFill>
                  <a:srgbClr val="414141"/>
                </a:solidFill>
                <a:latin typeface="Century Gothic"/>
                <a:ea typeface="Geneva"/>
              </a:rPr>
              <a:t>On scale of 1–10 (1 low – 10 high)</a:t>
            </a:r>
            <a:endParaRPr lang="en-GB" sz="2100" b="0" strike="noStrike" spc="-1">
              <a:solidFill>
                <a:srgbClr val="000000"/>
              </a:solidFill>
              <a:latin typeface="Arial"/>
            </a:endParaRPr>
          </a:p>
        </p:txBody>
      </p:sp>
      <p:sp>
        <p:nvSpPr>
          <p:cNvPr id="447" name="Content Placeholder 2"/>
          <p:cNvSpPr/>
          <p:nvPr/>
        </p:nvSpPr>
        <p:spPr>
          <a:xfrm>
            <a:off x="348840" y="1614960"/>
            <a:ext cx="11493720" cy="2463840"/>
          </a:xfrm>
          <a:prstGeom prst="rect">
            <a:avLst/>
          </a:prstGeom>
          <a:noFill/>
          <a:ln w="9525">
            <a:noFill/>
          </a:ln>
        </p:spPr>
        <p:style>
          <a:lnRef idx="0">
            <a:scrgbClr r="0" g="0" b="0"/>
          </a:lnRef>
          <a:fillRef idx="0">
            <a:scrgbClr r="0" g="0" b="0"/>
          </a:fillRef>
          <a:effectRef idx="0">
            <a:scrgbClr r="0" g="0" b="0"/>
          </a:effectRef>
          <a:fontRef idx="minor"/>
        </p:style>
        <p:txBody>
          <a:bodyPr lIns="0" tIns="0" rIns="0" bIns="180000" numCol="1" spcCol="0" anchor="ctr">
            <a:noAutofit/>
          </a:bodyPr>
          <a:lstStyle/>
          <a:p>
            <a:pPr algn="ctr">
              <a:lnSpc>
                <a:spcPts val="4501"/>
              </a:lnSpc>
              <a:tabLst>
                <a:tab pos="0" algn="l"/>
              </a:tabLst>
            </a:pPr>
            <a:r>
              <a:rPr lang="en-US" sz="2400" b="0" strike="noStrike" spc="-1">
                <a:solidFill>
                  <a:srgbClr val="414141"/>
                </a:solidFill>
                <a:latin typeface="Century Gothic"/>
                <a:ea typeface="Geneva"/>
              </a:rPr>
              <a:t>How </a:t>
            </a:r>
            <a:r>
              <a:rPr lang="en-US" sz="2400" b="1" strike="noStrike" spc="-1">
                <a:solidFill>
                  <a:srgbClr val="FFFFFF"/>
                </a:solidFill>
                <a:latin typeface="Century Gothic"/>
                <a:ea typeface="Geneva"/>
              </a:rPr>
              <a:t>important</a:t>
            </a:r>
            <a:r>
              <a:rPr lang="en-US" sz="2400" b="0" strike="noStrike" spc="-1">
                <a:solidFill>
                  <a:srgbClr val="414141"/>
                </a:solidFill>
                <a:latin typeface="Century Gothic"/>
                <a:ea typeface="Geneva"/>
              </a:rPr>
              <a:t> is it right now to stop vaping?</a:t>
            </a:r>
            <a:r>
              <a:rPr lang="en-US" sz="2400" b="1" strike="noStrike" spc="-1">
                <a:solidFill>
                  <a:srgbClr val="414141"/>
                </a:solidFill>
                <a:latin typeface="Century Gothic"/>
                <a:ea typeface="Geneva"/>
              </a:rPr>
              <a:t> </a:t>
            </a:r>
            <a:endParaRPr lang="en-GB" sz="2400" b="0" strike="noStrike" spc="-1">
              <a:solidFill>
                <a:srgbClr val="000000"/>
              </a:solidFill>
              <a:latin typeface="Arial"/>
            </a:endParaRPr>
          </a:p>
          <a:p>
            <a:pPr algn="ctr">
              <a:lnSpc>
                <a:spcPts val="4501"/>
              </a:lnSpc>
              <a:tabLst>
                <a:tab pos="0" algn="l"/>
              </a:tabLst>
            </a:pPr>
            <a:r>
              <a:rPr lang="en-US" sz="2400" b="0" strike="noStrike" spc="-1">
                <a:solidFill>
                  <a:srgbClr val="414141"/>
                </a:solidFill>
                <a:latin typeface="Century Gothic"/>
                <a:ea typeface="Geneva"/>
              </a:rPr>
              <a:t>How </a:t>
            </a:r>
            <a:r>
              <a:rPr lang="en-US" sz="2400" b="1" strike="noStrike" spc="-1">
                <a:solidFill>
                  <a:srgbClr val="FFFFFF"/>
                </a:solidFill>
                <a:latin typeface="Century Gothic"/>
                <a:ea typeface="Geneva"/>
              </a:rPr>
              <a:t>motivated</a:t>
            </a:r>
            <a:r>
              <a:rPr lang="en-US" sz="2400" b="0" strike="noStrike" spc="-1">
                <a:solidFill>
                  <a:srgbClr val="414141"/>
                </a:solidFill>
                <a:latin typeface="Century Gothic"/>
                <a:ea typeface="Geneva"/>
              </a:rPr>
              <a:t> are you right now to stop vaping?</a:t>
            </a:r>
            <a:endParaRPr lang="en-GB" sz="2400" b="0" strike="noStrike" spc="-1">
              <a:solidFill>
                <a:srgbClr val="000000"/>
              </a:solidFill>
              <a:latin typeface="Arial"/>
            </a:endParaRPr>
          </a:p>
          <a:p>
            <a:pPr algn="ctr">
              <a:lnSpc>
                <a:spcPts val="4501"/>
              </a:lnSpc>
              <a:tabLst>
                <a:tab pos="0" algn="l"/>
              </a:tabLst>
            </a:pPr>
            <a:r>
              <a:rPr lang="en-US" sz="2400" b="0" strike="noStrike" spc="-1">
                <a:solidFill>
                  <a:srgbClr val="414141"/>
                </a:solidFill>
                <a:latin typeface="Century Gothic"/>
                <a:ea typeface="Geneva"/>
              </a:rPr>
              <a:t>How </a:t>
            </a:r>
            <a:r>
              <a:rPr lang="en-US" sz="2400" b="1" strike="noStrike" spc="-1">
                <a:solidFill>
                  <a:srgbClr val="FFFFFF"/>
                </a:solidFill>
                <a:latin typeface="Century Gothic"/>
                <a:ea typeface="Geneva"/>
              </a:rPr>
              <a:t>confident</a:t>
            </a:r>
            <a:r>
              <a:rPr lang="en-US" sz="2400" b="0" strike="noStrike" spc="-1">
                <a:solidFill>
                  <a:srgbClr val="414141"/>
                </a:solidFill>
                <a:latin typeface="Century Gothic"/>
                <a:ea typeface="Geneva"/>
              </a:rPr>
              <a:t> are you right now that you will stop vaping?</a:t>
            </a:r>
            <a:endParaRPr lang="en-GB" sz="2400" b="0" strike="noStrike" spc="-1">
              <a:solidFill>
                <a:srgbClr val="000000"/>
              </a:solidFill>
              <a:latin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8" name="Group 1"/>
          <p:cNvGrpSpPr/>
          <p:nvPr/>
        </p:nvGrpSpPr>
        <p:grpSpPr>
          <a:xfrm>
            <a:off x="1693440" y="2473920"/>
            <a:ext cx="8804520" cy="1490760"/>
            <a:chOff x="1693440" y="2473920"/>
            <a:chExt cx="8804520" cy="1490760"/>
          </a:xfrm>
        </p:grpSpPr>
        <p:sp>
          <p:nvSpPr>
            <p:cNvPr id="449" name="TextBox 2"/>
            <p:cNvSpPr/>
            <p:nvPr/>
          </p:nvSpPr>
          <p:spPr>
            <a:xfrm>
              <a:off x="3184560" y="2473920"/>
              <a:ext cx="7313400" cy="1490760"/>
            </a:xfrm>
            <a:prstGeom prst="rect">
              <a:avLst/>
            </a:prstGeom>
            <a:solidFill>
              <a:srgbClr val="003057"/>
            </a:solidFill>
            <a:ln w="0">
              <a:noFill/>
            </a:ln>
          </p:spPr>
          <p:style>
            <a:lnRef idx="0">
              <a:scrgbClr r="0" g="0" b="0"/>
            </a:lnRef>
            <a:fillRef idx="0">
              <a:scrgbClr r="0" g="0" b="0"/>
            </a:fillRef>
            <a:effectRef idx="0">
              <a:scrgbClr r="0" g="0" b="0"/>
            </a:effectRef>
            <a:fontRef idx="minor"/>
          </p:style>
          <p:txBody>
            <a:bodyPr lIns="396000" tIns="45000" rIns="90000" bIns="108000" anchor="ctr">
              <a:noAutofit/>
            </a:bodyPr>
            <a:lstStyle/>
            <a:p>
              <a:pPr>
                <a:lnSpc>
                  <a:spcPts val="3600"/>
                </a:lnSpc>
              </a:pPr>
              <a:r>
                <a:rPr lang="en-GB" sz="2700" b="1" strike="noStrike" spc="-1">
                  <a:solidFill>
                    <a:srgbClr val="FFFFFF"/>
                  </a:solidFill>
                  <a:latin typeface="Century Gothic"/>
                </a:rPr>
                <a:t>Supporting young people </a:t>
              </a:r>
              <a:br>
                <a:rPr sz="2700"/>
              </a:br>
              <a:r>
                <a:rPr lang="en-GB" sz="2700" b="1" strike="noStrike" spc="-1">
                  <a:solidFill>
                    <a:srgbClr val="FFFFFF"/>
                  </a:solidFill>
                  <a:latin typeface="Century Gothic"/>
                </a:rPr>
                <a:t>to stop vaping</a:t>
              </a:r>
              <a:endParaRPr lang="en-GB" sz="2700" b="0" strike="noStrike" spc="-1">
                <a:solidFill>
                  <a:srgbClr val="FFFFFF"/>
                </a:solidFill>
                <a:latin typeface="Arial"/>
              </a:endParaRPr>
            </a:p>
          </p:txBody>
        </p:sp>
        <p:sp>
          <p:nvSpPr>
            <p:cNvPr id="450" name="TextBox 4"/>
            <p:cNvSpPr/>
            <p:nvPr/>
          </p:nvSpPr>
          <p:spPr>
            <a:xfrm>
              <a:off x="1693440" y="2473920"/>
              <a:ext cx="1490760" cy="1490760"/>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5000" b="1" strike="noStrike" spc="-1">
                  <a:solidFill>
                    <a:srgbClr val="003057"/>
                  </a:solidFill>
                  <a:latin typeface="Century Gothic"/>
                </a:rPr>
                <a:t>5</a:t>
              </a:r>
              <a:endParaRPr lang="en-GB" sz="5000" b="0" strike="noStrike" spc="-1">
                <a:solidFill>
                  <a:srgbClr val="000000"/>
                </a:solidFill>
                <a:latin typeface="Arial"/>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PlaceHolder 1"/>
          <p:cNvSpPr>
            <a:spLocks noGrp="1"/>
          </p:cNvSpPr>
          <p:nvPr>
            <p:ph type="title"/>
          </p:nvPr>
        </p:nvSpPr>
        <p:spPr>
          <a:xfrm>
            <a:off x="715680" y="452880"/>
            <a:ext cx="11476080" cy="1043280"/>
          </a:xfrm>
          <a:prstGeom prst="rect">
            <a:avLst/>
          </a:prstGeom>
          <a:noFill/>
          <a:ln w="0">
            <a:noFill/>
          </a:ln>
        </p:spPr>
        <p:txBody>
          <a:bodyPr anchor="ctr">
            <a:noAutofit/>
          </a:bodyPr>
          <a:lstStyle/>
          <a:p>
            <a:pPr indent="0" algn="ctr">
              <a:lnSpc>
                <a:spcPts val="3200"/>
              </a:lnSpc>
              <a:buNone/>
            </a:pPr>
            <a:r>
              <a:rPr lang="en-GB" sz="2800" b="1" strike="noStrike" spc="-1">
                <a:solidFill>
                  <a:schemeClr val="accent1"/>
                </a:solidFill>
                <a:latin typeface="Century Gothic"/>
              </a:rPr>
              <a:t>Support to stop vaping</a:t>
            </a:r>
            <a:endParaRPr lang="en-US" sz="2800" b="0" strike="noStrike" spc="-1">
              <a:solidFill>
                <a:srgbClr val="414141"/>
              </a:solidFill>
              <a:latin typeface="Century Gothic"/>
            </a:endParaRPr>
          </a:p>
        </p:txBody>
      </p:sp>
      <p:sp>
        <p:nvSpPr>
          <p:cNvPr id="452" name="TextBox 20"/>
          <p:cNvSpPr/>
          <p:nvPr/>
        </p:nvSpPr>
        <p:spPr>
          <a:xfrm>
            <a:off x="1412640" y="1632960"/>
            <a:ext cx="2339280" cy="1350000"/>
          </a:xfrm>
          <a:prstGeom prst="rect">
            <a:avLst/>
          </a:prstGeom>
          <a:solidFill>
            <a:schemeClr val="accent3"/>
          </a:solidFill>
          <a:ln w="0">
            <a:noFill/>
          </a:ln>
        </p:spPr>
        <p:style>
          <a:lnRef idx="0">
            <a:scrgbClr r="0" g="0" b="0"/>
          </a:lnRef>
          <a:fillRef idx="0">
            <a:scrgbClr r="0" g="0" b="0"/>
          </a:fillRef>
          <a:effectRef idx="0">
            <a:scrgbClr r="0" g="0" b="0"/>
          </a:effectRef>
          <a:fontRef idx="minor"/>
        </p:style>
        <p:txBody>
          <a:bodyPr lIns="0" tIns="0" rIns="0" bIns="36000" anchor="ctr">
            <a:noAutofit/>
          </a:bodyPr>
          <a:lstStyle/>
          <a:p>
            <a:pPr algn="ctr">
              <a:lnSpc>
                <a:spcPts val="2599"/>
              </a:lnSpc>
              <a:spcAft>
                <a:spcPts val="799"/>
              </a:spcAft>
            </a:pPr>
            <a:r>
              <a:rPr lang="en-GB" sz="2000" b="1" strike="noStrike" spc="-1">
                <a:solidFill>
                  <a:srgbClr val="FFFFFF"/>
                </a:solidFill>
                <a:latin typeface="Century Gothic"/>
              </a:rPr>
              <a:t>Direct support internal</a:t>
            </a:r>
            <a:endParaRPr lang="en-GB" sz="2000" b="0" strike="noStrike" spc="-1">
              <a:solidFill>
                <a:srgbClr val="000000"/>
              </a:solidFill>
              <a:latin typeface="Arial"/>
            </a:endParaRPr>
          </a:p>
        </p:txBody>
      </p:sp>
      <p:sp>
        <p:nvSpPr>
          <p:cNvPr id="453" name="TextBox 21"/>
          <p:cNvSpPr/>
          <p:nvPr/>
        </p:nvSpPr>
        <p:spPr>
          <a:xfrm>
            <a:off x="1412640" y="2983320"/>
            <a:ext cx="2339280" cy="3137760"/>
          </a:xfrm>
          <a:prstGeom prst="rect">
            <a:avLst/>
          </a:prstGeom>
          <a:solidFill>
            <a:schemeClr val="accent3">
              <a:lumMod val="20000"/>
              <a:lumOff val="80000"/>
            </a:schemeClr>
          </a:solidFill>
          <a:ln w="0">
            <a:noFill/>
          </a:ln>
        </p:spPr>
        <p:style>
          <a:lnRef idx="0">
            <a:scrgbClr r="0" g="0" b="0"/>
          </a:lnRef>
          <a:fillRef idx="0">
            <a:scrgbClr r="0" g="0" b="0"/>
          </a:fillRef>
          <a:effectRef idx="0">
            <a:scrgbClr r="0" g="0" b="0"/>
          </a:effectRef>
          <a:fontRef idx="minor"/>
        </p:style>
        <p:txBody>
          <a:bodyPr lIns="180000" tIns="180000" rIns="180000" bIns="0" anchor="t">
            <a:noAutofit/>
          </a:bodyPr>
          <a:lstStyle/>
          <a:p>
            <a:pPr algn="ctr">
              <a:lnSpc>
                <a:spcPts val="2299"/>
              </a:lnSpc>
              <a:spcAft>
                <a:spcPts val="1400"/>
              </a:spcAft>
            </a:pPr>
            <a:r>
              <a:rPr lang="en-GB" sz="1700" b="0" strike="noStrike" spc="-1">
                <a:solidFill>
                  <a:srgbClr val="414141"/>
                </a:solidFill>
                <a:latin typeface="Century Gothic"/>
              </a:rPr>
              <a:t>You or a colleague with </a:t>
            </a:r>
            <a:br>
              <a:rPr sz="1700"/>
            </a:br>
            <a:r>
              <a:rPr lang="en-GB" sz="1700" b="0" strike="noStrike" spc="-1">
                <a:solidFill>
                  <a:srgbClr val="414141"/>
                </a:solidFill>
                <a:latin typeface="Century Gothic"/>
              </a:rPr>
              <a:t>an interest and experience in stopping vaping</a:t>
            </a:r>
            <a:endParaRPr lang="en-GB" sz="1700" b="0" strike="noStrike" spc="-1">
              <a:solidFill>
                <a:srgbClr val="000000"/>
              </a:solidFill>
              <a:latin typeface="Arial"/>
            </a:endParaRPr>
          </a:p>
          <a:p>
            <a:pPr algn="ctr">
              <a:lnSpc>
                <a:spcPts val="2299"/>
              </a:lnSpc>
              <a:spcAft>
                <a:spcPts val="1400"/>
              </a:spcAft>
            </a:pPr>
            <a:endParaRPr lang="en-GB" sz="1700" b="0" strike="noStrike" spc="-1">
              <a:solidFill>
                <a:srgbClr val="000000"/>
              </a:solidFill>
              <a:latin typeface="Arial"/>
            </a:endParaRPr>
          </a:p>
        </p:txBody>
      </p:sp>
      <p:sp>
        <p:nvSpPr>
          <p:cNvPr id="454" name="TextBox 23"/>
          <p:cNvSpPr/>
          <p:nvPr/>
        </p:nvSpPr>
        <p:spPr>
          <a:xfrm>
            <a:off x="3993480" y="1632960"/>
            <a:ext cx="2339280" cy="1350000"/>
          </a:xfrm>
          <a:prstGeom prst="rect">
            <a:avLst/>
          </a:prstGeom>
          <a:solidFill>
            <a:schemeClr val="accent5"/>
          </a:solidFill>
          <a:ln w="0">
            <a:noFill/>
          </a:ln>
        </p:spPr>
        <p:style>
          <a:lnRef idx="0">
            <a:scrgbClr r="0" g="0" b="0"/>
          </a:lnRef>
          <a:fillRef idx="0">
            <a:scrgbClr r="0" g="0" b="0"/>
          </a:fillRef>
          <a:effectRef idx="0">
            <a:scrgbClr r="0" g="0" b="0"/>
          </a:effectRef>
          <a:fontRef idx="minor"/>
        </p:style>
        <p:txBody>
          <a:bodyPr lIns="0" tIns="0" rIns="0" bIns="36000" anchor="ctr">
            <a:noAutofit/>
          </a:bodyPr>
          <a:lstStyle/>
          <a:p>
            <a:pPr algn="ctr">
              <a:lnSpc>
                <a:spcPts val="2599"/>
              </a:lnSpc>
              <a:spcAft>
                <a:spcPts val="799"/>
              </a:spcAft>
            </a:pPr>
            <a:r>
              <a:rPr lang="en-GB" sz="2000" b="1" strike="noStrike" spc="-1">
                <a:solidFill>
                  <a:srgbClr val="FFFFFF"/>
                </a:solidFill>
                <a:latin typeface="Century Gothic"/>
              </a:rPr>
              <a:t>Direct support specialist </a:t>
            </a:r>
            <a:endParaRPr lang="en-GB" sz="2000" b="0" strike="noStrike" spc="-1">
              <a:solidFill>
                <a:srgbClr val="000000"/>
              </a:solidFill>
              <a:latin typeface="Arial"/>
            </a:endParaRPr>
          </a:p>
        </p:txBody>
      </p:sp>
      <p:sp>
        <p:nvSpPr>
          <p:cNvPr id="455" name="TextBox 24"/>
          <p:cNvSpPr/>
          <p:nvPr/>
        </p:nvSpPr>
        <p:spPr>
          <a:xfrm>
            <a:off x="3993480" y="2983320"/>
            <a:ext cx="2339280" cy="3137760"/>
          </a:xfrm>
          <a:prstGeom prst="rect">
            <a:avLst/>
          </a:prstGeom>
          <a:solidFill>
            <a:schemeClr val="accent5">
              <a:lumMod val="20000"/>
              <a:lumOff val="80000"/>
            </a:schemeClr>
          </a:solidFill>
          <a:ln w="0">
            <a:noFill/>
          </a:ln>
        </p:spPr>
        <p:style>
          <a:lnRef idx="0">
            <a:scrgbClr r="0" g="0" b="0"/>
          </a:lnRef>
          <a:fillRef idx="0">
            <a:scrgbClr r="0" g="0" b="0"/>
          </a:fillRef>
          <a:effectRef idx="0">
            <a:scrgbClr r="0" g="0" b="0"/>
          </a:effectRef>
          <a:fontRef idx="minor"/>
        </p:style>
        <p:txBody>
          <a:bodyPr lIns="180000" tIns="180000" rIns="180000" bIns="0" anchor="t">
            <a:noAutofit/>
          </a:bodyPr>
          <a:lstStyle/>
          <a:p>
            <a:pPr algn="ctr">
              <a:lnSpc>
                <a:spcPts val="2299"/>
              </a:lnSpc>
              <a:spcAft>
                <a:spcPts val="1400"/>
              </a:spcAft>
            </a:pPr>
            <a:r>
              <a:rPr lang="en-GB" sz="1700" b="0" strike="noStrike" spc="-1">
                <a:solidFill>
                  <a:srgbClr val="414141"/>
                </a:solidFill>
                <a:latin typeface="Century Gothic"/>
              </a:rPr>
              <a:t>Existing local </a:t>
            </a:r>
            <a:br>
              <a:rPr sz="1700"/>
            </a:br>
            <a:r>
              <a:rPr lang="en-GB" sz="1700" b="0" strike="noStrike" spc="-1">
                <a:solidFill>
                  <a:srgbClr val="414141"/>
                </a:solidFill>
                <a:latin typeface="Century Gothic"/>
              </a:rPr>
              <a:t>youth services</a:t>
            </a:r>
            <a:endParaRPr lang="en-GB" sz="1700" b="0" strike="noStrike" spc="-1">
              <a:solidFill>
                <a:srgbClr val="000000"/>
              </a:solidFill>
              <a:latin typeface="Arial"/>
            </a:endParaRPr>
          </a:p>
          <a:p>
            <a:pPr algn="ctr">
              <a:lnSpc>
                <a:spcPts val="2299"/>
              </a:lnSpc>
              <a:spcAft>
                <a:spcPts val="1400"/>
              </a:spcAft>
            </a:pPr>
            <a:r>
              <a:rPr lang="en-GB" sz="1700" b="0" strike="noStrike" spc="-1">
                <a:solidFill>
                  <a:srgbClr val="414141"/>
                </a:solidFill>
                <a:latin typeface="Century Gothic"/>
              </a:rPr>
              <a:t>Local stop </a:t>
            </a:r>
            <a:br>
              <a:rPr sz="1700"/>
            </a:br>
            <a:r>
              <a:rPr lang="en-GB" sz="1700" b="0" strike="noStrike" spc="-1">
                <a:solidFill>
                  <a:srgbClr val="414141"/>
                </a:solidFill>
                <a:latin typeface="Century Gothic"/>
              </a:rPr>
              <a:t>smoking services</a:t>
            </a:r>
            <a:endParaRPr lang="en-GB" sz="1700" b="0" strike="noStrike" spc="-1">
              <a:solidFill>
                <a:srgbClr val="000000"/>
              </a:solidFill>
              <a:latin typeface="Arial"/>
            </a:endParaRPr>
          </a:p>
          <a:p>
            <a:pPr algn="ctr">
              <a:lnSpc>
                <a:spcPts val="2299"/>
              </a:lnSpc>
              <a:spcAft>
                <a:spcPts val="1400"/>
              </a:spcAft>
            </a:pPr>
            <a:r>
              <a:rPr lang="en-GB" sz="1700" b="0" strike="noStrike" spc="-1">
                <a:solidFill>
                  <a:srgbClr val="414141"/>
                </a:solidFill>
                <a:latin typeface="Century Gothic"/>
              </a:rPr>
              <a:t>Currently developing </a:t>
            </a:r>
            <a:br>
              <a:rPr sz="1700"/>
            </a:br>
            <a:r>
              <a:rPr lang="en-GB" sz="1700" b="0" strike="noStrike" spc="-1">
                <a:solidFill>
                  <a:srgbClr val="414141"/>
                </a:solidFill>
                <a:latin typeface="Century Gothic"/>
              </a:rPr>
              <a:t>local service</a:t>
            </a:r>
            <a:endParaRPr lang="en-GB" sz="1700" b="0" strike="noStrike" spc="-1">
              <a:solidFill>
                <a:srgbClr val="000000"/>
              </a:solidFill>
              <a:latin typeface="Arial"/>
            </a:endParaRPr>
          </a:p>
        </p:txBody>
      </p:sp>
      <p:sp>
        <p:nvSpPr>
          <p:cNvPr id="456" name="TextBox 26"/>
          <p:cNvSpPr/>
          <p:nvPr/>
        </p:nvSpPr>
        <p:spPr>
          <a:xfrm>
            <a:off x="6574320" y="1632960"/>
            <a:ext cx="2339280" cy="1350000"/>
          </a:xfrm>
          <a:prstGeom prst="rect">
            <a:avLst/>
          </a:prstGeom>
          <a:solidFill>
            <a:srgbClr val="62BAC4"/>
          </a:solidFill>
          <a:ln w="0">
            <a:noFill/>
          </a:ln>
        </p:spPr>
        <p:style>
          <a:lnRef idx="0">
            <a:scrgbClr r="0" g="0" b="0"/>
          </a:lnRef>
          <a:fillRef idx="0">
            <a:scrgbClr r="0" g="0" b="0"/>
          </a:fillRef>
          <a:effectRef idx="0">
            <a:scrgbClr r="0" g="0" b="0"/>
          </a:effectRef>
          <a:fontRef idx="minor"/>
        </p:style>
        <p:txBody>
          <a:bodyPr lIns="0" tIns="0" rIns="0" bIns="36000" anchor="ctr">
            <a:noAutofit/>
          </a:bodyPr>
          <a:lstStyle/>
          <a:p>
            <a:pPr algn="ctr">
              <a:lnSpc>
                <a:spcPts val="2599"/>
              </a:lnSpc>
              <a:spcAft>
                <a:spcPts val="799"/>
              </a:spcAft>
            </a:pPr>
            <a:r>
              <a:rPr lang="en-GB" sz="2000" b="1" strike="noStrike" spc="-1">
                <a:solidFill>
                  <a:srgbClr val="FFFFFF"/>
                </a:solidFill>
                <a:latin typeface="Century Gothic"/>
              </a:rPr>
              <a:t>Digital </a:t>
            </a:r>
            <a:br>
              <a:rPr sz="2000"/>
            </a:br>
            <a:r>
              <a:rPr lang="en-GB" sz="2000" b="1" strike="noStrike" spc="-1">
                <a:solidFill>
                  <a:srgbClr val="FFFFFF"/>
                </a:solidFill>
                <a:latin typeface="Century Gothic"/>
              </a:rPr>
              <a:t>support</a:t>
            </a:r>
            <a:endParaRPr lang="en-GB" sz="2000" b="0" strike="noStrike" spc="-1">
              <a:solidFill>
                <a:srgbClr val="000000"/>
              </a:solidFill>
              <a:latin typeface="Arial"/>
            </a:endParaRPr>
          </a:p>
        </p:txBody>
      </p:sp>
      <p:sp>
        <p:nvSpPr>
          <p:cNvPr id="457" name="TextBox 27"/>
          <p:cNvSpPr/>
          <p:nvPr/>
        </p:nvSpPr>
        <p:spPr>
          <a:xfrm>
            <a:off x="6574320" y="2983320"/>
            <a:ext cx="2339280" cy="3137760"/>
          </a:xfrm>
          <a:prstGeom prst="rect">
            <a:avLst/>
          </a:prstGeom>
          <a:solidFill>
            <a:srgbClr val="62BAC4">
              <a:alpha val="20000"/>
            </a:srgbClr>
          </a:solidFill>
          <a:ln w="0">
            <a:noFill/>
          </a:ln>
        </p:spPr>
        <p:style>
          <a:lnRef idx="0">
            <a:scrgbClr r="0" g="0" b="0"/>
          </a:lnRef>
          <a:fillRef idx="0">
            <a:scrgbClr r="0" g="0" b="0"/>
          </a:fillRef>
          <a:effectRef idx="0">
            <a:scrgbClr r="0" g="0" b="0"/>
          </a:effectRef>
          <a:fontRef idx="minor"/>
        </p:style>
        <p:txBody>
          <a:bodyPr lIns="180000" tIns="180000" rIns="180000" bIns="0" anchor="t">
            <a:noAutofit/>
          </a:bodyPr>
          <a:lstStyle/>
          <a:p>
            <a:pPr algn="ctr">
              <a:lnSpc>
                <a:spcPts val="2299"/>
              </a:lnSpc>
              <a:spcAft>
                <a:spcPts val="1400"/>
              </a:spcAft>
            </a:pPr>
            <a:r>
              <a:rPr lang="en-GB" sz="1700" b="0" strike="noStrike" spc="-1">
                <a:solidFill>
                  <a:srgbClr val="414141"/>
                </a:solidFill>
                <a:latin typeface="Century Gothic"/>
              </a:rPr>
              <a:t>Text messaging support</a:t>
            </a:r>
            <a:endParaRPr lang="en-GB" sz="1700" b="0" strike="noStrike" spc="-1">
              <a:solidFill>
                <a:srgbClr val="000000"/>
              </a:solidFill>
              <a:latin typeface="Arial"/>
            </a:endParaRPr>
          </a:p>
          <a:p>
            <a:pPr algn="ctr">
              <a:lnSpc>
                <a:spcPts val="2299"/>
              </a:lnSpc>
              <a:spcAft>
                <a:spcPts val="1400"/>
              </a:spcAft>
            </a:pPr>
            <a:r>
              <a:rPr lang="en-GB" sz="1700" b="0" strike="noStrike" spc="-1">
                <a:solidFill>
                  <a:srgbClr val="414141"/>
                </a:solidFill>
                <a:latin typeface="Century Gothic"/>
              </a:rPr>
              <a:t>Like Smokefree </a:t>
            </a:r>
            <a:br>
              <a:rPr sz="1700"/>
            </a:br>
            <a:r>
              <a:rPr lang="en-GB" sz="1700" b="0" strike="noStrike" spc="-1">
                <a:solidFill>
                  <a:srgbClr val="414141"/>
                </a:solidFill>
                <a:latin typeface="Century Gothic"/>
              </a:rPr>
              <a:t>app</a:t>
            </a:r>
            <a:endParaRPr lang="en-GB" sz="1700" b="0" strike="noStrike" spc="-1">
              <a:solidFill>
                <a:srgbClr val="000000"/>
              </a:solidFill>
              <a:latin typeface="Arial"/>
            </a:endParaRPr>
          </a:p>
        </p:txBody>
      </p:sp>
      <p:sp>
        <p:nvSpPr>
          <p:cNvPr id="458" name="TextBox 29"/>
          <p:cNvSpPr/>
          <p:nvPr/>
        </p:nvSpPr>
        <p:spPr>
          <a:xfrm>
            <a:off x="9155160" y="1632960"/>
            <a:ext cx="2339280" cy="1350000"/>
          </a:xfrm>
          <a:prstGeom prst="rect">
            <a:avLst/>
          </a:prstGeom>
          <a:solidFill>
            <a:schemeClr val="accent4"/>
          </a:solidFill>
          <a:ln w="0">
            <a:noFill/>
          </a:ln>
        </p:spPr>
        <p:style>
          <a:lnRef idx="0">
            <a:scrgbClr r="0" g="0" b="0"/>
          </a:lnRef>
          <a:fillRef idx="0">
            <a:scrgbClr r="0" g="0" b="0"/>
          </a:fillRef>
          <a:effectRef idx="0">
            <a:scrgbClr r="0" g="0" b="0"/>
          </a:effectRef>
          <a:fontRef idx="minor"/>
        </p:style>
        <p:txBody>
          <a:bodyPr lIns="0" tIns="0" rIns="0" bIns="36000" anchor="ctr">
            <a:noAutofit/>
          </a:bodyPr>
          <a:lstStyle/>
          <a:p>
            <a:pPr algn="ctr">
              <a:lnSpc>
                <a:spcPts val="2599"/>
              </a:lnSpc>
              <a:spcAft>
                <a:spcPts val="799"/>
              </a:spcAft>
            </a:pPr>
            <a:r>
              <a:rPr lang="en-GB" sz="2000" b="1" strike="noStrike" spc="-1">
                <a:solidFill>
                  <a:srgbClr val="FFFFFF"/>
                </a:solidFill>
                <a:latin typeface="Century Gothic"/>
              </a:rPr>
              <a:t>Self-help</a:t>
            </a:r>
            <a:endParaRPr lang="en-GB" sz="2000" b="0" strike="noStrike" spc="-1">
              <a:solidFill>
                <a:srgbClr val="000000"/>
              </a:solidFill>
              <a:latin typeface="Arial"/>
            </a:endParaRPr>
          </a:p>
        </p:txBody>
      </p:sp>
      <p:sp>
        <p:nvSpPr>
          <p:cNvPr id="459" name="TextBox 30"/>
          <p:cNvSpPr/>
          <p:nvPr/>
        </p:nvSpPr>
        <p:spPr>
          <a:xfrm>
            <a:off x="9155160" y="2983320"/>
            <a:ext cx="2339280" cy="3137760"/>
          </a:xfrm>
          <a:prstGeom prst="rect">
            <a:avLst/>
          </a:prstGeom>
          <a:solidFill>
            <a:schemeClr val="accent4">
              <a:lumMod val="20000"/>
              <a:lumOff val="80000"/>
            </a:schemeClr>
          </a:solidFill>
          <a:ln w="0">
            <a:noFill/>
          </a:ln>
        </p:spPr>
        <p:style>
          <a:lnRef idx="0">
            <a:scrgbClr r="0" g="0" b="0"/>
          </a:lnRef>
          <a:fillRef idx="0">
            <a:scrgbClr r="0" g="0" b="0"/>
          </a:fillRef>
          <a:effectRef idx="0">
            <a:scrgbClr r="0" g="0" b="0"/>
          </a:effectRef>
          <a:fontRef idx="minor"/>
        </p:style>
        <p:txBody>
          <a:bodyPr lIns="180000" tIns="180000" rIns="180000" bIns="0" anchor="t">
            <a:noAutofit/>
          </a:bodyPr>
          <a:lstStyle/>
          <a:p>
            <a:pPr algn="ctr">
              <a:lnSpc>
                <a:spcPts val="2299"/>
              </a:lnSpc>
              <a:spcAft>
                <a:spcPts val="1400"/>
              </a:spcAft>
            </a:pPr>
            <a:r>
              <a:rPr lang="en-GB" sz="1700" b="0" strike="noStrike" spc="-1">
                <a:solidFill>
                  <a:srgbClr val="414141"/>
                </a:solidFill>
                <a:latin typeface="Century Gothic"/>
              </a:rPr>
              <a:t>Written </a:t>
            </a:r>
            <a:br>
              <a:rPr sz="1700"/>
            </a:br>
            <a:r>
              <a:rPr lang="en-GB" sz="1700" b="0" strike="noStrike" spc="-1">
                <a:solidFill>
                  <a:srgbClr val="414141"/>
                </a:solidFill>
                <a:latin typeface="Century Gothic"/>
              </a:rPr>
              <a:t>materials</a:t>
            </a:r>
            <a:endParaRPr lang="en-GB" sz="1700" b="0" strike="noStrike" spc="-1">
              <a:solidFill>
                <a:srgbClr val="000000"/>
              </a:solidFill>
              <a:latin typeface="Arial"/>
            </a:endParaRPr>
          </a:p>
          <a:p>
            <a:pPr algn="ctr">
              <a:lnSpc>
                <a:spcPts val="2299"/>
              </a:lnSpc>
              <a:spcAft>
                <a:spcPts val="1400"/>
              </a:spcAft>
            </a:pPr>
            <a:r>
              <a:rPr lang="en-GB" sz="1700" b="0" strike="noStrike" spc="-1">
                <a:solidFill>
                  <a:srgbClr val="414141"/>
                </a:solidFill>
                <a:latin typeface="Century Gothic"/>
              </a:rPr>
              <a:t>Websites </a:t>
            </a:r>
            <a:br>
              <a:rPr sz="1700"/>
            </a:br>
            <a:r>
              <a:rPr lang="en-GB" sz="1700" b="0" strike="noStrike" spc="-1">
                <a:solidFill>
                  <a:srgbClr val="414141"/>
                </a:solidFill>
                <a:latin typeface="Century Gothic"/>
              </a:rPr>
              <a:t>e.g. ASH, NCSCT</a:t>
            </a:r>
            <a:endParaRPr lang="en-GB" sz="1700" b="0" strike="noStrike" spc="-1">
              <a:solidFill>
                <a:srgbClr val="000000"/>
              </a:solidFill>
              <a:latin typeface="Arial"/>
            </a:endParaRPr>
          </a:p>
          <a:p>
            <a:pPr algn="ctr">
              <a:lnSpc>
                <a:spcPts val="2299"/>
              </a:lnSpc>
              <a:spcAft>
                <a:spcPts val="1400"/>
              </a:spcAft>
            </a:pPr>
            <a:r>
              <a:rPr lang="en-GB" sz="1700" b="0" strike="noStrike" spc="-1">
                <a:solidFill>
                  <a:srgbClr val="414141"/>
                </a:solidFill>
                <a:latin typeface="Century Gothic"/>
              </a:rPr>
              <a:t>Social media </a:t>
            </a:r>
            <a:br>
              <a:rPr sz="1700"/>
            </a:br>
            <a:r>
              <a:rPr lang="en-GB" sz="1700" b="0" strike="noStrike" spc="-1">
                <a:solidFill>
                  <a:srgbClr val="414141"/>
                </a:solidFill>
                <a:latin typeface="Century Gothic"/>
              </a:rPr>
              <a:t>for reliable and effective help </a:t>
            </a:r>
            <a:br>
              <a:rPr sz="1700"/>
            </a:br>
            <a:r>
              <a:rPr lang="en-GB" sz="1700" b="0" strike="noStrike" spc="-1">
                <a:solidFill>
                  <a:srgbClr val="414141"/>
                </a:solidFill>
                <a:latin typeface="Century Gothic"/>
              </a:rPr>
              <a:t>to stop vaping</a:t>
            </a:r>
            <a:endParaRPr lang="en-GB" sz="1700" b="0" strike="noStrike" spc="-1">
              <a:solidFill>
                <a:srgbClr val="000000"/>
              </a:solidFill>
              <a:latin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PlaceHolder 1"/>
          <p:cNvSpPr>
            <a:spLocks noGrp="1"/>
          </p:cNvSpPr>
          <p:nvPr>
            <p:ph/>
          </p:nvPr>
        </p:nvSpPr>
        <p:spPr>
          <a:xfrm>
            <a:off x="1163520" y="1401840"/>
            <a:ext cx="6174000" cy="5101200"/>
          </a:xfrm>
          <a:prstGeom prst="rect">
            <a:avLst/>
          </a:prstGeom>
          <a:noFill/>
          <a:ln w="0">
            <a:noFill/>
          </a:ln>
        </p:spPr>
        <p:txBody>
          <a:bodyPr anchor="t">
            <a:noAutofit/>
          </a:bodyPr>
          <a:lstStyle/>
          <a:p>
            <a:pPr marL="266760" indent="-266760">
              <a:lnSpc>
                <a:spcPts val="2500"/>
              </a:lnSpc>
              <a:spcBef>
                <a:spcPts val="800"/>
              </a:spcBef>
              <a:spcAft>
                <a:spcPts val="800"/>
              </a:spcAft>
              <a:buClr>
                <a:srgbClr val="00BDFF"/>
              </a:buClr>
              <a:buSzPct val="120000"/>
              <a:buFont typeface="Wingdings" charset="2"/>
              <a:buChar char=""/>
            </a:pPr>
            <a:r>
              <a:rPr lang="en-US" sz="1800" b="0" strike="noStrike" spc="-1" dirty="0">
                <a:solidFill>
                  <a:srgbClr val="414141"/>
                </a:solidFill>
                <a:latin typeface="Century Gothic"/>
              </a:rPr>
              <a:t>NRT provides a clean form of nicotine and is an effective stop smoking aid</a:t>
            </a:r>
          </a:p>
          <a:p>
            <a:pPr marL="266760" indent="-266760">
              <a:lnSpc>
                <a:spcPts val="2500"/>
              </a:lnSpc>
              <a:spcBef>
                <a:spcPts val="800"/>
              </a:spcBef>
              <a:spcAft>
                <a:spcPts val="800"/>
              </a:spcAft>
              <a:buClr>
                <a:srgbClr val="00BDFF"/>
              </a:buClr>
              <a:buSzPct val="120000"/>
              <a:buFont typeface="Wingdings" charset="2"/>
              <a:buChar char=""/>
            </a:pPr>
            <a:r>
              <a:rPr lang="en-US" sz="1800" b="0" strike="noStrike" spc="-1" dirty="0">
                <a:solidFill>
                  <a:srgbClr val="414141"/>
                </a:solidFill>
                <a:latin typeface="Century Gothic"/>
              </a:rPr>
              <a:t>It can be used as an aid to stop vaping </a:t>
            </a:r>
            <a:br>
              <a:rPr sz="1800" dirty="0"/>
            </a:br>
            <a:r>
              <a:rPr lang="en-US" sz="1800" b="0" strike="noStrike" spc="-1" dirty="0">
                <a:solidFill>
                  <a:srgbClr val="414141"/>
                </a:solidFill>
                <a:latin typeface="Century Gothic"/>
              </a:rPr>
              <a:t>if behavioural support is not effective </a:t>
            </a:r>
            <a:br>
              <a:rPr sz="1800" dirty="0"/>
            </a:br>
            <a:r>
              <a:rPr lang="en-US" sz="1800" b="0" strike="noStrike" spc="-1" dirty="0">
                <a:solidFill>
                  <a:srgbClr val="414141"/>
                </a:solidFill>
                <a:latin typeface="Century Gothic"/>
              </a:rPr>
              <a:t>or hard to maintain</a:t>
            </a:r>
          </a:p>
          <a:p>
            <a:pPr marL="266760" indent="-266760">
              <a:lnSpc>
                <a:spcPts val="2500"/>
              </a:lnSpc>
              <a:spcBef>
                <a:spcPts val="800"/>
              </a:spcBef>
              <a:spcAft>
                <a:spcPts val="800"/>
              </a:spcAft>
              <a:buClr>
                <a:srgbClr val="00BDFF"/>
              </a:buClr>
              <a:buSzPct val="120000"/>
              <a:buFont typeface="Wingdings" charset="2"/>
              <a:buChar char=""/>
            </a:pPr>
            <a:r>
              <a:rPr lang="en-US" sz="1800" b="0" strike="noStrike" spc="-1" dirty="0">
                <a:solidFill>
                  <a:srgbClr val="414141"/>
                </a:solidFill>
                <a:latin typeface="Century Gothic"/>
              </a:rPr>
              <a:t>Using NRT products can reduce withdrawal </a:t>
            </a:r>
            <a:br>
              <a:rPr sz="1800" dirty="0"/>
            </a:br>
            <a:r>
              <a:rPr lang="en-US" sz="1800" b="0" strike="noStrike" spc="-1" dirty="0">
                <a:solidFill>
                  <a:srgbClr val="414141"/>
                </a:solidFill>
                <a:latin typeface="Century Gothic"/>
              </a:rPr>
              <a:t>symptoms and urges to vape, making </a:t>
            </a:r>
            <a:br>
              <a:rPr sz="1800" dirty="0"/>
            </a:br>
            <a:r>
              <a:rPr lang="en-US" sz="1800" b="0" strike="noStrike" spc="-1" dirty="0">
                <a:solidFill>
                  <a:srgbClr val="414141"/>
                </a:solidFill>
                <a:latin typeface="Century Gothic"/>
              </a:rPr>
              <a:t>it easier to stop vaping</a:t>
            </a:r>
          </a:p>
          <a:p>
            <a:pPr marL="266760" indent="-266760">
              <a:lnSpc>
                <a:spcPts val="2500"/>
              </a:lnSpc>
              <a:spcBef>
                <a:spcPts val="800"/>
              </a:spcBef>
              <a:spcAft>
                <a:spcPts val="800"/>
              </a:spcAft>
              <a:buClr>
                <a:srgbClr val="00BDFF"/>
              </a:buClr>
              <a:buSzPct val="120000"/>
              <a:buFont typeface="Wingdings" charset="2"/>
              <a:buChar char=""/>
            </a:pPr>
            <a:r>
              <a:rPr lang="en-US" sz="1800" b="0" strike="noStrike" spc="-1" dirty="0">
                <a:solidFill>
                  <a:srgbClr val="414141"/>
                </a:solidFill>
                <a:latin typeface="Century Gothic"/>
              </a:rPr>
              <a:t>NRT is licensed for use in those over 12 years</a:t>
            </a:r>
          </a:p>
          <a:p>
            <a:pPr marL="266760" indent="-266760">
              <a:lnSpc>
                <a:spcPts val="2500"/>
              </a:lnSpc>
              <a:spcBef>
                <a:spcPts val="800"/>
              </a:spcBef>
              <a:spcAft>
                <a:spcPts val="800"/>
              </a:spcAft>
              <a:buClr>
                <a:srgbClr val="00BDFF"/>
              </a:buClr>
              <a:buSzPct val="120000"/>
              <a:buFont typeface="Wingdings" charset="2"/>
              <a:buChar char=""/>
            </a:pPr>
            <a:r>
              <a:rPr lang="en-US" sz="1800" b="0" strike="noStrike" spc="-1" dirty="0">
                <a:solidFill>
                  <a:srgbClr val="414141"/>
                </a:solidFill>
                <a:latin typeface="Century Gothic"/>
              </a:rPr>
              <a:t>NRT could be used if other strategies to stop </a:t>
            </a:r>
            <a:br>
              <a:rPr sz="1800" dirty="0"/>
            </a:br>
            <a:r>
              <a:rPr lang="en-US" sz="1800" b="0" strike="noStrike" spc="-1" dirty="0">
                <a:solidFill>
                  <a:srgbClr val="414141"/>
                </a:solidFill>
                <a:latin typeface="Century Gothic"/>
              </a:rPr>
              <a:t>vaping have not been effective, or there is </a:t>
            </a:r>
            <a:br>
              <a:rPr sz="1800" dirty="0"/>
            </a:br>
            <a:r>
              <a:rPr lang="en-US" sz="1800" b="0" strike="noStrike" spc="-1" dirty="0">
                <a:solidFill>
                  <a:srgbClr val="414141"/>
                </a:solidFill>
                <a:latin typeface="Century Gothic"/>
              </a:rPr>
              <a:t>a clear risk of relapse to smoking</a:t>
            </a:r>
          </a:p>
          <a:p>
            <a:pPr marL="266760" indent="-266760">
              <a:lnSpc>
                <a:spcPts val="2500"/>
              </a:lnSpc>
              <a:spcBef>
                <a:spcPts val="800"/>
              </a:spcBef>
              <a:spcAft>
                <a:spcPts val="800"/>
              </a:spcAft>
              <a:buClr>
                <a:srgbClr val="00BDFF"/>
              </a:buClr>
              <a:buSzPct val="120000"/>
              <a:buFont typeface="Wingdings" charset="2"/>
              <a:buChar char=""/>
            </a:pPr>
            <a:r>
              <a:rPr lang="en-US" sz="1800" b="0" strike="noStrike" spc="-1" dirty="0">
                <a:solidFill>
                  <a:srgbClr val="414141"/>
                </a:solidFill>
                <a:latin typeface="Century Gothic"/>
              </a:rPr>
              <a:t>NRT can be provided by specialist services</a:t>
            </a:r>
          </a:p>
        </p:txBody>
      </p:sp>
      <p:pic>
        <p:nvPicPr>
          <p:cNvPr id="461" name="Picture Placeholder 5"/>
          <p:cNvPicPr/>
          <p:nvPr/>
        </p:nvPicPr>
        <p:blipFill>
          <a:blip r:embed="rId3"/>
          <a:srcRect l="23631" t="-10868" r="27628" b="-10868"/>
          <a:stretch/>
        </p:blipFill>
        <p:spPr>
          <a:xfrm>
            <a:off x="7712280" y="1496880"/>
            <a:ext cx="3639240" cy="4559400"/>
          </a:xfrm>
          <a:prstGeom prst="rect">
            <a:avLst/>
          </a:prstGeom>
          <a:ln w="12700">
            <a:noFill/>
          </a:ln>
          <a:effectLst>
            <a:outerShdw blurRad="317520" dist="63360" dir="5400000" algn="ctr" rotWithShape="0">
              <a:srgbClr val="000000">
                <a:alpha val="20000"/>
              </a:srgbClr>
            </a:outerShdw>
          </a:effectLst>
        </p:spPr>
      </p:pic>
      <p:sp>
        <p:nvSpPr>
          <p:cNvPr id="462" name="PlaceHolder 2"/>
          <p:cNvSpPr>
            <a:spLocks noGrp="1"/>
          </p:cNvSpPr>
          <p:nvPr>
            <p:ph type="title"/>
          </p:nvPr>
        </p:nvSpPr>
        <p:spPr>
          <a:xfrm>
            <a:off x="1163520" y="452880"/>
            <a:ext cx="10188360" cy="1043280"/>
          </a:xfrm>
          <a:prstGeom prst="rect">
            <a:avLst/>
          </a:prstGeom>
          <a:noFill/>
          <a:ln w="0">
            <a:noFill/>
          </a:ln>
        </p:spPr>
        <p:txBody>
          <a:bodyPr anchor="ctr">
            <a:noAutofit/>
          </a:bodyPr>
          <a:lstStyle/>
          <a:p>
            <a:pPr indent="0">
              <a:lnSpc>
                <a:spcPts val="3200"/>
              </a:lnSpc>
              <a:buNone/>
            </a:pPr>
            <a:r>
              <a:rPr lang="en-US" sz="2800" b="1" strike="noStrike" spc="-1">
                <a:solidFill>
                  <a:schemeClr val="accent1"/>
                </a:solidFill>
                <a:latin typeface="Century Gothic"/>
              </a:rPr>
              <a:t>Nicotine replacement therapy</a:t>
            </a:r>
            <a:endParaRPr lang="en-US" sz="2800" b="0" strike="noStrike" spc="-1">
              <a:solidFill>
                <a:srgbClr val="414141"/>
              </a:solidFill>
              <a:latin typeface="Century Gothic"/>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 name="PlaceHolder 1"/>
          <p:cNvSpPr>
            <a:spLocks noGrp="1"/>
          </p:cNvSpPr>
          <p:nvPr>
            <p:ph type="title"/>
          </p:nvPr>
        </p:nvSpPr>
        <p:spPr>
          <a:xfrm>
            <a:off x="1268280" y="712080"/>
            <a:ext cx="3931920" cy="1993320"/>
          </a:xfrm>
          <a:prstGeom prst="rect">
            <a:avLst/>
          </a:prstGeom>
          <a:solidFill>
            <a:schemeClr val="accent1"/>
          </a:solidFill>
          <a:ln w="0">
            <a:noFill/>
          </a:ln>
        </p:spPr>
        <p:txBody>
          <a:bodyPr lIns="252000" tIns="36000" rIns="252000" bIns="36000" anchor="ctr">
            <a:noAutofit/>
          </a:bodyPr>
          <a:lstStyle/>
          <a:p>
            <a:pPr indent="0" algn="ctr">
              <a:lnSpc>
                <a:spcPts val="3200"/>
              </a:lnSpc>
              <a:buNone/>
            </a:pPr>
            <a:r>
              <a:rPr lang="en-GB" sz="2800" b="1" strike="noStrike" spc="-1" dirty="0">
                <a:solidFill>
                  <a:srgbClr val="FFFFFF"/>
                </a:solidFill>
                <a:latin typeface="Century Gothic"/>
              </a:rPr>
              <a:t>Behavioural </a:t>
            </a:r>
            <a:br>
              <a:rPr sz="2800" dirty="0"/>
            </a:br>
            <a:r>
              <a:rPr lang="en-GB" sz="2800" b="1" strike="noStrike" spc="-1" dirty="0">
                <a:solidFill>
                  <a:srgbClr val="FFFFFF"/>
                </a:solidFill>
                <a:latin typeface="Century Gothic"/>
              </a:rPr>
              <a:t>support</a:t>
            </a:r>
            <a:endParaRPr lang="en-US" sz="2800" b="0" strike="noStrike" spc="-1" dirty="0">
              <a:solidFill>
                <a:srgbClr val="414141"/>
              </a:solidFill>
              <a:latin typeface="Century Gothic"/>
            </a:endParaRPr>
          </a:p>
        </p:txBody>
      </p:sp>
      <p:graphicFrame>
        <p:nvGraphicFramePr>
          <p:cNvPr id="2" name="Diagram1"/>
          <p:cNvGraphicFramePr/>
          <p:nvPr>
            <p:extLst>
              <p:ext uri="{D42A27DB-BD31-4B8C-83A1-F6EECF244321}">
                <p14:modId xmlns:p14="http://schemas.microsoft.com/office/powerpoint/2010/main" val="1245991476"/>
              </p:ext>
            </p:extLst>
          </p:nvPr>
        </p:nvGraphicFramePr>
        <p:xfrm>
          <a:off x="5756400" y="713520"/>
          <a:ext cx="5798880" cy="54320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64" name="PlaceHolder 2"/>
          <p:cNvSpPr>
            <a:spLocks noGrp="1"/>
          </p:cNvSpPr>
          <p:nvPr>
            <p:ph/>
          </p:nvPr>
        </p:nvSpPr>
        <p:spPr>
          <a:xfrm>
            <a:off x="1268280" y="2705760"/>
            <a:ext cx="3931920" cy="3439440"/>
          </a:xfrm>
          <a:prstGeom prst="rect">
            <a:avLst/>
          </a:prstGeom>
          <a:solidFill>
            <a:schemeClr val="accent1"/>
          </a:solidFill>
          <a:ln w="0">
            <a:noFill/>
          </a:ln>
        </p:spPr>
        <p:txBody>
          <a:bodyPr lIns="252000" tIns="180000" rIns="252000" bIns="180000" anchor="ctr">
            <a:noAutofit/>
          </a:bodyPr>
          <a:lstStyle/>
          <a:p>
            <a:pPr marL="0" indent="0" algn="ctr">
              <a:lnSpc>
                <a:spcPts val="2500"/>
              </a:lnSpc>
              <a:spcBef>
                <a:spcPts val="600"/>
              </a:spcBef>
              <a:spcAft>
                <a:spcPts val="600"/>
              </a:spcAft>
              <a:buNone/>
              <a:tabLst>
                <a:tab pos="0" algn="l"/>
              </a:tabLst>
            </a:pPr>
            <a:r>
              <a:rPr lang="en-GB" sz="1800" b="0" strike="noStrike" spc="-1" dirty="0">
                <a:solidFill>
                  <a:srgbClr val="414141"/>
                </a:solidFill>
                <a:latin typeface="Century Gothic"/>
              </a:rPr>
              <a:t>Recognise unique journeys</a:t>
            </a:r>
            <a:endParaRPr lang="en-US" sz="1800" b="0" strike="noStrike" spc="-1" dirty="0">
              <a:solidFill>
                <a:srgbClr val="414141"/>
              </a:solidFill>
              <a:latin typeface="Century Gothic"/>
            </a:endParaRPr>
          </a:p>
          <a:p>
            <a:pPr marL="0" indent="0" algn="ctr">
              <a:lnSpc>
                <a:spcPts val="2500"/>
              </a:lnSpc>
              <a:spcBef>
                <a:spcPts val="600"/>
              </a:spcBef>
              <a:spcAft>
                <a:spcPts val="600"/>
              </a:spcAft>
              <a:buNone/>
              <a:tabLst>
                <a:tab pos="0" algn="l"/>
              </a:tabLst>
            </a:pPr>
            <a:r>
              <a:rPr lang="en-GB" sz="1800" b="0" strike="noStrike" spc="-1" dirty="0">
                <a:solidFill>
                  <a:srgbClr val="414141"/>
                </a:solidFill>
                <a:latin typeface="Century Gothic"/>
              </a:rPr>
              <a:t>Work with young people’s </a:t>
            </a:r>
            <a:br>
              <a:rPr sz="1800" dirty="0"/>
            </a:br>
            <a:r>
              <a:rPr lang="en-GB" sz="1800" b="0" strike="noStrike" spc="-1" dirty="0">
                <a:solidFill>
                  <a:srgbClr val="414141"/>
                </a:solidFill>
                <a:latin typeface="Century Gothic"/>
              </a:rPr>
              <a:t>own motivation to stop</a:t>
            </a:r>
            <a:endParaRPr lang="en-US" sz="1800" b="0" strike="noStrike" spc="-1" dirty="0">
              <a:solidFill>
                <a:srgbClr val="414141"/>
              </a:solidFill>
              <a:latin typeface="Century Gothic"/>
            </a:endParaRPr>
          </a:p>
          <a:p>
            <a:pPr marL="0" indent="0" algn="ctr">
              <a:lnSpc>
                <a:spcPts val="2500"/>
              </a:lnSpc>
              <a:spcBef>
                <a:spcPts val="600"/>
              </a:spcBef>
              <a:spcAft>
                <a:spcPts val="600"/>
              </a:spcAft>
              <a:buNone/>
              <a:tabLst>
                <a:tab pos="0" algn="l"/>
              </a:tabLst>
            </a:pPr>
            <a:r>
              <a:rPr lang="en-GB" sz="1800" b="0" strike="noStrike" spc="-1" dirty="0">
                <a:solidFill>
                  <a:srgbClr val="414141"/>
                </a:solidFill>
                <a:latin typeface="Century Gothic"/>
              </a:rPr>
              <a:t>Acknowledge complexities</a:t>
            </a:r>
            <a:endParaRPr lang="en-US" sz="1800" b="0" strike="noStrike" spc="-1" dirty="0">
              <a:solidFill>
                <a:srgbClr val="414141"/>
              </a:solidFill>
              <a:latin typeface="Century Gothic"/>
            </a:endParaRPr>
          </a:p>
          <a:p>
            <a:pPr marL="0" indent="0" algn="ctr">
              <a:lnSpc>
                <a:spcPts val="2500"/>
              </a:lnSpc>
              <a:spcBef>
                <a:spcPts val="600"/>
              </a:spcBef>
              <a:spcAft>
                <a:spcPts val="600"/>
              </a:spcAft>
              <a:buNone/>
              <a:tabLst>
                <a:tab pos="0" algn="l"/>
              </a:tabLst>
            </a:pPr>
            <a:r>
              <a:rPr lang="en-GB" sz="1800" b="0" strike="noStrike" spc="-1" dirty="0">
                <a:solidFill>
                  <a:srgbClr val="414141"/>
                </a:solidFill>
                <a:latin typeface="Century Gothic"/>
              </a:rPr>
              <a:t>Understand vaping as </a:t>
            </a:r>
            <a:br>
              <a:rPr sz="1800" dirty="0"/>
            </a:br>
            <a:r>
              <a:rPr lang="en-GB" sz="1800" b="0" strike="noStrike" spc="-1" dirty="0">
                <a:solidFill>
                  <a:srgbClr val="414141"/>
                </a:solidFill>
                <a:latin typeface="Century Gothic"/>
              </a:rPr>
              <a:t>a social behaviour as </a:t>
            </a:r>
            <a:br>
              <a:rPr sz="1800" dirty="0"/>
            </a:br>
            <a:r>
              <a:rPr lang="en-GB" sz="1800" b="0" strike="noStrike" spc="-1" dirty="0">
                <a:solidFill>
                  <a:srgbClr val="414141"/>
                </a:solidFill>
                <a:latin typeface="Century Gothic"/>
              </a:rPr>
              <a:t>well as a source of nicotine</a:t>
            </a:r>
            <a:endParaRPr lang="en-US" sz="1800" b="0" strike="noStrike" spc="-1" dirty="0">
              <a:solidFill>
                <a:srgbClr val="414141"/>
              </a:solidFill>
              <a:latin typeface="Century Gothic"/>
            </a:endParaRPr>
          </a:p>
        </p:txBody>
      </p:sp>
      <p:sp>
        <p:nvSpPr>
          <p:cNvPr id="465" name="Flowchart: Connector 1"/>
          <p:cNvSpPr/>
          <p:nvPr/>
        </p:nvSpPr>
        <p:spPr>
          <a:xfrm>
            <a:off x="7648200" y="2455920"/>
            <a:ext cx="2015640" cy="1947240"/>
          </a:xfrm>
          <a:prstGeom prst="flowChartConnector">
            <a:avLst/>
          </a:prstGeom>
          <a:solidFill>
            <a:schemeClr val="tx1">
              <a:lumMod val="60000"/>
              <a:lumOff val="40000"/>
            </a:schemeClr>
          </a:solidFill>
          <a:ln>
            <a:noFill/>
          </a:ln>
          <a:effectLst>
            <a:outerShdw blurRad="317520" dist="63360" dir="5400000" algn="ctr" rotWithShape="0">
              <a:srgbClr val="000000">
                <a:alpha val="25000"/>
              </a:srgbClr>
            </a:outerShdw>
          </a:effectLst>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GB" sz="1700" b="0" strike="noStrike" spc="-1">
                <a:solidFill>
                  <a:schemeClr val="lt1"/>
                </a:solidFill>
                <a:latin typeface="Century Gothic"/>
              </a:rPr>
              <a:t>Behavioural support</a:t>
            </a:r>
            <a:endParaRPr lang="en-GB" sz="1700" b="0" strike="noStrike" spc="-1">
              <a:solidFill>
                <a:srgbClr val="000000"/>
              </a:solidFill>
              <a:latin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PlaceHolder 1"/>
          <p:cNvSpPr>
            <a:spLocks noGrp="1"/>
          </p:cNvSpPr>
          <p:nvPr>
            <p:ph type="title"/>
          </p:nvPr>
        </p:nvSpPr>
        <p:spPr>
          <a:xfrm>
            <a:off x="1268280" y="712080"/>
            <a:ext cx="3931920" cy="1993320"/>
          </a:xfrm>
          <a:prstGeom prst="rect">
            <a:avLst/>
          </a:prstGeom>
          <a:solidFill>
            <a:schemeClr val="accent2"/>
          </a:solidFill>
          <a:ln w="0">
            <a:noFill/>
          </a:ln>
        </p:spPr>
        <p:txBody>
          <a:bodyPr lIns="252000" tIns="36000" rIns="252000" bIns="36000" anchor="ctr">
            <a:noAutofit/>
          </a:bodyPr>
          <a:lstStyle/>
          <a:p>
            <a:pPr indent="0" algn="ctr">
              <a:lnSpc>
                <a:spcPts val="3200"/>
              </a:lnSpc>
              <a:buNone/>
            </a:pPr>
            <a:r>
              <a:rPr lang="en-US" sz="2800" b="1" strike="noStrike" spc="-1" dirty="0">
                <a:solidFill>
                  <a:srgbClr val="FFFFFF"/>
                </a:solidFill>
                <a:latin typeface="Century Gothic"/>
              </a:rPr>
              <a:t>Exploring</a:t>
            </a:r>
            <a:endParaRPr lang="en-US" sz="2800" b="0" strike="noStrike" spc="-1" dirty="0">
              <a:solidFill>
                <a:srgbClr val="414141"/>
              </a:solidFill>
              <a:latin typeface="Century Gothic"/>
            </a:endParaRPr>
          </a:p>
        </p:txBody>
      </p:sp>
      <p:sp>
        <p:nvSpPr>
          <p:cNvPr id="467" name="PlaceHolder 2"/>
          <p:cNvSpPr>
            <a:spLocks noGrp="1"/>
          </p:cNvSpPr>
          <p:nvPr>
            <p:ph/>
          </p:nvPr>
        </p:nvSpPr>
        <p:spPr>
          <a:xfrm>
            <a:off x="5552640" y="712080"/>
            <a:ext cx="5799240" cy="5433120"/>
          </a:xfrm>
          <a:prstGeom prst="rect">
            <a:avLst/>
          </a:prstGeom>
          <a:noFill/>
          <a:ln w="0">
            <a:noFill/>
          </a:ln>
        </p:spPr>
        <p:txBody>
          <a:bodyPr anchor="ctr">
            <a:noAutofit/>
          </a:bodyPr>
          <a:lstStyle/>
          <a:p>
            <a:pPr marL="266760" indent="-266760">
              <a:lnSpc>
                <a:spcPts val="2701"/>
              </a:lnSpc>
              <a:spcAft>
                <a:spcPts val="1500"/>
              </a:spcAft>
              <a:buClr>
                <a:srgbClr val="BA3A83"/>
              </a:buClr>
              <a:buSzPct val="120000"/>
              <a:buFont typeface="Wingdings" charset="2"/>
              <a:buChar char=""/>
            </a:pPr>
            <a:r>
              <a:rPr lang="en-GB" sz="1900" b="0" strike="noStrike" spc="-1">
                <a:solidFill>
                  <a:srgbClr val="414141"/>
                </a:solidFill>
                <a:latin typeface="Century Gothic"/>
              </a:rPr>
              <a:t>Current history of smoking. Stopping vaping might risk continued smoking or a relapse </a:t>
            </a:r>
            <a:br>
              <a:rPr sz="1900"/>
            </a:br>
            <a:r>
              <a:rPr lang="en-GB" sz="1900" b="0" strike="noStrike" spc="-1">
                <a:solidFill>
                  <a:srgbClr val="414141"/>
                </a:solidFill>
                <a:latin typeface="Century Gothic"/>
              </a:rPr>
              <a:t>to smoking</a:t>
            </a:r>
            <a:endParaRPr lang="en-US" sz="1900" b="0" strike="noStrike" spc="-1">
              <a:solidFill>
                <a:srgbClr val="414141"/>
              </a:solidFill>
              <a:latin typeface="Century Gothic"/>
            </a:endParaRPr>
          </a:p>
          <a:p>
            <a:pPr marL="266760" indent="-266760">
              <a:lnSpc>
                <a:spcPts val="2701"/>
              </a:lnSpc>
              <a:spcAft>
                <a:spcPts val="1500"/>
              </a:spcAft>
              <a:buClr>
                <a:srgbClr val="BA3A83"/>
              </a:buClr>
              <a:buSzPct val="120000"/>
              <a:buFont typeface="Wingdings" charset="2"/>
              <a:buChar char=""/>
            </a:pPr>
            <a:r>
              <a:rPr lang="en-GB" sz="1900" b="0" strike="noStrike" spc="-1">
                <a:solidFill>
                  <a:srgbClr val="414141"/>
                </a:solidFill>
                <a:latin typeface="Century Gothic"/>
              </a:rPr>
              <a:t>Nicotine dependency – patterns, frequency, urges to vape</a:t>
            </a:r>
            <a:endParaRPr lang="en-US" sz="1900" b="0" strike="noStrike" spc="-1">
              <a:solidFill>
                <a:srgbClr val="414141"/>
              </a:solidFill>
              <a:latin typeface="Century Gothic"/>
            </a:endParaRPr>
          </a:p>
          <a:p>
            <a:pPr marL="266760" indent="-266760">
              <a:lnSpc>
                <a:spcPts val="2701"/>
              </a:lnSpc>
              <a:spcAft>
                <a:spcPts val="1500"/>
              </a:spcAft>
              <a:buClr>
                <a:srgbClr val="BA3A83"/>
              </a:buClr>
              <a:buSzPct val="120000"/>
              <a:buFont typeface="Wingdings" charset="2"/>
              <a:buChar char=""/>
            </a:pPr>
            <a:r>
              <a:rPr lang="en-GB" sz="1900" b="0" strike="noStrike" spc="-1">
                <a:solidFill>
                  <a:srgbClr val="414141"/>
                </a:solidFill>
                <a:latin typeface="Century Gothic"/>
              </a:rPr>
              <a:t>Use of other substances in the context of vaping</a:t>
            </a:r>
            <a:endParaRPr lang="en-US" sz="1900" b="0" strike="noStrike" spc="-1">
              <a:solidFill>
                <a:srgbClr val="414141"/>
              </a:solidFill>
              <a:latin typeface="Century Gothic"/>
            </a:endParaRPr>
          </a:p>
          <a:p>
            <a:pPr marL="266760" indent="-266760">
              <a:lnSpc>
                <a:spcPts val="2701"/>
              </a:lnSpc>
              <a:spcAft>
                <a:spcPts val="1500"/>
              </a:spcAft>
              <a:buClr>
                <a:srgbClr val="BA3A83"/>
              </a:buClr>
              <a:buSzPct val="120000"/>
              <a:buFont typeface="Wingdings" charset="2"/>
              <a:buChar char=""/>
            </a:pPr>
            <a:r>
              <a:rPr lang="en-GB" sz="1900" b="0" strike="noStrike" spc="-1">
                <a:solidFill>
                  <a:srgbClr val="414141"/>
                </a:solidFill>
                <a:latin typeface="Century Gothic"/>
              </a:rPr>
              <a:t>Underlying health or behavioural problems</a:t>
            </a:r>
            <a:endParaRPr lang="en-US" sz="1900" b="0" strike="noStrike" spc="-1">
              <a:solidFill>
                <a:srgbClr val="414141"/>
              </a:solidFill>
              <a:latin typeface="Century Gothic"/>
            </a:endParaRPr>
          </a:p>
          <a:p>
            <a:pPr marL="266760" indent="-266760">
              <a:lnSpc>
                <a:spcPts val="2701"/>
              </a:lnSpc>
              <a:spcAft>
                <a:spcPts val="1500"/>
              </a:spcAft>
              <a:buClr>
                <a:srgbClr val="BA3A83"/>
              </a:buClr>
              <a:buSzPct val="120000"/>
              <a:buFont typeface="Wingdings" charset="2"/>
              <a:buChar char=""/>
            </a:pPr>
            <a:r>
              <a:rPr lang="en-GB" sz="1900" b="0" strike="noStrike" spc="-1">
                <a:solidFill>
                  <a:srgbClr val="414141"/>
                </a:solidFill>
                <a:latin typeface="Century Gothic"/>
              </a:rPr>
              <a:t>Readiness to stop – general health </a:t>
            </a:r>
            <a:br>
              <a:rPr sz="1900"/>
            </a:br>
            <a:r>
              <a:rPr lang="en-GB" sz="1900" b="0" strike="noStrike" spc="-1">
                <a:solidFill>
                  <a:srgbClr val="414141"/>
                </a:solidFill>
                <a:latin typeface="Century Gothic"/>
              </a:rPr>
              <a:t>and wellbeing</a:t>
            </a:r>
            <a:endParaRPr lang="en-US" sz="1900" b="0" strike="noStrike" spc="-1">
              <a:solidFill>
                <a:srgbClr val="414141"/>
              </a:solidFill>
              <a:latin typeface="Century Gothic"/>
            </a:endParaRPr>
          </a:p>
          <a:p>
            <a:pPr marL="266760" indent="-266760">
              <a:lnSpc>
                <a:spcPts val="2701"/>
              </a:lnSpc>
              <a:spcAft>
                <a:spcPts val="1500"/>
              </a:spcAft>
              <a:buClr>
                <a:srgbClr val="BA3A83"/>
              </a:buClr>
              <a:buSzPct val="120000"/>
              <a:buFont typeface="Wingdings" charset="2"/>
              <a:buChar char=""/>
            </a:pPr>
            <a:r>
              <a:rPr lang="en-GB" sz="1900" b="0" strike="noStrike" spc="-1">
                <a:solidFill>
                  <a:srgbClr val="414141"/>
                </a:solidFill>
                <a:latin typeface="Century Gothic"/>
              </a:rPr>
              <a:t>Knowledge and awareness of health risks and use of vapes as a stop smoking tool </a:t>
            </a:r>
            <a:br>
              <a:rPr sz="1900"/>
            </a:br>
            <a:r>
              <a:rPr lang="en-GB" sz="1900" b="0" strike="noStrike" spc="-1">
                <a:solidFill>
                  <a:srgbClr val="414141"/>
                </a:solidFill>
                <a:latin typeface="Century Gothic"/>
              </a:rPr>
              <a:t>for adults</a:t>
            </a:r>
            <a:endParaRPr lang="en-US" sz="1900" b="0" strike="noStrike" spc="-1">
              <a:solidFill>
                <a:srgbClr val="414141"/>
              </a:solidFill>
              <a:latin typeface="Century Gothic"/>
            </a:endParaRPr>
          </a:p>
        </p:txBody>
      </p:sp>
      <p:sp>
        <p:nvSpPr>
          <p:cNvPr id="468" name="PlaceHolder 3"/>
          <p:cNvSpPr>
            <a:spLocks noGrp="1"/>
          </p:cNvSpPr>
          <p:nvPr>
            <p:ph/>
          </p:nvPr>
        </p:nvSpPr>
        <p:spPr>
          <a:xfrm>
            <a:off x="1268280" y="2705760"/>
            <a:ext cx="3931920" cy="3439440"/>
          </a:xfrm>
          <a:prstGeom prst="rect">
            <a:avLst/>
          </a:prstGeom>
          <a:solidFill>
            <a:schemeClr val="accent2"/>
          </a:solidFill>
          <a:ln w="0">
            <a:noFill/>
          </a:ln>
        </p:spPr>
        <p:txBody>
          <a:bodyPr lIns="252000" tIns="180000" rIns="252000" bIns="180000" anchor="t">
            <a:noAutofit/>
          </a:bodyPr>
          <a:lstStyle/>
          <a:p>
            <a:pPr marL="0" indent="0" algn="ctr">
              <a:lnSpc>
                <a:spcPts val="2500"/>
              </a:lnSpc>
              <a:spcBef>
                <a:spcPts val="800"/>
              </a:spcBef>
              <a:spcAft>
                <a:spcPts val="800"/>
              </a:spcAft>
              <a:buNone/>
              <a:tabLst>
                <a:tab pos="0" algn="l"/>
              </a:tabLst>
            </a:pPr>
            <a:r>
              <a:rPr lang="en-GB" sz="1800" b="0" strike="noStrike" spc="-1" dirty="0">
                <a:solidFill>
                  <a:schemeClr val="bg1"/>
                </a:solidFill>
                <a:latin typeface="Century Gothic"/>
              </a:rPr>
              <a:t>Why do they vape?</a:t>
            </a:r>
            <a:endParaRPr lang="en-US" sz="1800" b="0" strike="noStrike" spc="-1" dirty="0">
              <a:solidFill>
                <a:schemeClr val="bg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chemeClr val="bg1"/>
                </a:solidFill>
                <a:latin typeface="Century Gothic"/>
              </a:rPr>
              <a:t>What is the social context?</a:t>
            </a:r>
            <a:endParaRPr lang="en-US" sz="1800" b="0" strike="noStrike" spc="-1" dirty="0">
              <a:solidFill>
                <a:schemeClr val="bg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chemeClr val="bg1"/>
                </a:solidFill>
                <a:latin typeface="Century Gothic"/>
              </a:rPr>
              <a:t>What do they experience?</a:t>
            </a:r>
            <a:endParaRPr lang="en-US" sz="1800" b="0" strike="noStrike" spc="-1" dirty="0">
              <a:solidFill>
                <a:schemeClr val="bg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chemeClr val="bg1"/>
                </a:solidFill>
                <a:latin typeface="Century Gothic"/>
              </a:rPr>
              <a:t>When do they vape?</a:t>
            </a:r>
            <a:endParaRPr lang="en-US" sz="1800" b="0" strike="noStrike" spc="-1" dirty="0">
              <a:solidFill>
                <a:schemeClr val="bg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chemeClr val="bg1"/>
                </a:solidFill>
                <a:latin typeface="Century Gothic"/>
              </a:rPr>
              <a:t>Who do they vape with?</a:t>
            </a:r>
            <a:endParaRPr lang="en-US" sz="1800" b="0" strike="noStrike" spc="-1" dirty="0">
              <a:solidFill>
                <a:schemeClr val="bg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chemeClr val="bg1"/>
                </a:solidFill>
                <a:latin typeface="Century Gothic"/>
              </a:rPr>
              <a:t>What do they vape?</a:t>
            </a:r>
            <a:endParaRPr lang="en-US" sz="1800" b="0" strike="noStrike" spc="-1" dirty="0">
              <a:solidFill>
                <a:schemeClr val="bg1"/>
              </a:solidFill>
              <a:latin typeface="Century Gothic"/>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 name="PlaceHolder 1"/>
          <p:cNvSpPr>
            <a:spLocks noGrp="1"/>
          </p:cNvSpPr>
          <p:nvPr>
            <p:ph type="title"/>
          </p:nvPr>
        </p:nvSpPr>
        <p:spPr>
          <a:xfrm>
            <a:off x="1268280" y="712080"/>
            <a:ext cx="3931920" cy="1993320"/>
          </a:xfrm>
          <a:prstGeom prst="rect">
            <a:avLst/>
          </a:prstGeom>
          <a:solidFill>
            <a:schemeClr val="accent3"/>
          </a:solidFill>
          <a:ln w="0">
            <a:noFill/>
          </a:ln>
        </p:spPr>
        <p:txBody>
          <a:bodyPr lIns="252000" tIns="36000" rIns="252000" bIns="36000" anchor="ctr">
            <a:noAutofit/>
          </a:bodyPr>
          <a:lstStyle/>
          <a:p>
            <a:pPr indent="0" algn="ctr">
              <a:lnSpc>
                <a:spcPts val="3200"/>
              </a:lnSpc>
              <a:buNone/>
            </a:pPr>
            <a:r>
              <a:rPr lang="en-US" sz="2800" b="1" strike="noStrike" spc="-1">
                <a:solidFill>
                  <a:srgbClr val="FFFFFF"/>
                </a:solidFill>
                <a:latin typeface="Century Gothic"/>
              </a:rPr>
              <a:t>Stopping</a:t>
            </a:r>
            <a:endParaRPr lang="en-US" sz="2800" b="0" strike="noStrike" spc="-1">
              <a:solidFill>
                <a:srgbClr val="414141"/>
              </a:solidFill>
              <a:latin typeface="Century Gothic"/>
            </a:endParaRPr>
          </a:p>
        </p:txBody>
      </p:sp>
      <p:sp>
        <p:nvSpPr>
          <p:cNvPr id="470" name="PlaceHolder 2"/>
          <p:cNvSpPr>
            <a:spLocks noGrp="1"/>
          </p:cNvSpPr>
          <p:nvPr>
            <p:ph/>
          </p:nvPr>
        </p:nvSpPr>
        <p:spPr>
          <a:xfrm>
            <a:off x="5553000" y="712800"/>
            <a:ext cx="6105240" cy="5432040"/>
          </a:xfrm>
          <a:prstGeom prst="rect">
            <a:avLst/>
          </a:prstGeom>
          <a:noFill/>
          <a:ln w="0">
            <a:noFill/>
          </a:ln>
        </p:spPr>
        <p:txBody>
          <a:bodyPr anchor="ctr">
            <a:noAutofit/>
          </a:bodyPr>
          <a:lstStyle/>
          <a:p>
            <a:pPr marL="266760" indent="-266760">
              <a:lnSpc>
                <a:spcPts val="2500"/>
              </a:lnSpc>
              <a:spcBef>
                <a:spcPts val="800"/>
              </a:spcBef>
              <a:spcAft>
                <a:spcPts val="800"/>
              </a:spcAft>
              <a:buClr>
                <a:srgbClr val="EE9443"/>
              </a:buClr>
              <a:buSzPct val="120000"/>
              <a:buFont typeface="Wingdings" charset="2"/>
              <a:buChar char=""/>
            </a:pPr>
            <a:r>
              <a:rPr lang="en-GB" sz="1800" b="0" strike="noStrike" spc="-1" dirty="0">
                <a:solidFill>
                  <a:srgbClr val="414141"/>
                </a:solidFill>
                <a:latin typeface="Century Gothic"/>
              </a:rPr>
              <a:t>Nicotine withdrawal expectations</a:t>
            </a:r>
            <a:endParaRPr lang="en-US" sz="1800" b="0" strike="noStrike" spc="-1" dirty="0">
              <a:solidFill>
                <a:srgbClr val="414141"/>
              </a:solidFill>
              <a:latin typeface="Century Gothic"/>
            </a:endParaRPr>
          </a:p>
          <a:p>
            <a:pPr marL="266760" indent="-266760">
              <a:lnSpc>
                <a:spcPts val="2500"/>
              </a:lnSpc>
              <a:spcBef>
                <a:spcPts val="800"/>
              </a:spcBef>
              <a:spcAft>
                <a:spcPts val="800"/>
              </a:spcAft>
              <a:buClr>
                <a:srgbClr val="EE9443"/>
              </a:buClr>
              <a:buSzPct val="120000"/>
              <a:buFont typeface="Wingdings" charset="2"/>
              <a:buChar char=""/>
            </a:pPr>
            <a:r>
              <a:rPr lang="en-GB" sz="1800" b="0" strike="noStrike" spc="-1" dirty="0">
                <a:solidFill>
                  <a:srgbClr val="414141"/>
                </a:solidFill>
                <a:latin typeface="Century Gothic"/>
              </a:rPr>
              <a:t>Managing withdrawal symptoms</a:t>
            </a:r>
            <a:endParaRPr lang="en-US" sz="1800" b="0" strike="noStrike" spc="-1" dirty="0">
              <a:solidFill>
                <a:srgbClr val="414141"/>
              </a:solidFill>
              <a:latin typeface="Century Gothic"/>
            </a:endParaRPr>
          </a:p>
          <a:p>
            <a:pPr marL="266760" indent="-266760">
              <a:lnSpc>
                <a:spcPts val="2500"/>
              </a:lnSpc>
              <a:spcBef>
                <a:spcPts val="800"/>
              </a:spcBef>
              <a:spcAft>
                <a:spcPts val="800"/>
              </a:spcAft>
              <a:buClr>
                <a:srgbClr val="EE9443"/>
              </a:buClr>
              <a:buSzPct val="120000"/>
              <a:buFont typeface="Wingdings" charset="2"/>
              <a:buChar char=""/>
            </a:pPr>
            <a:r>
              <a:rPr lang="en-GB" sz="1800" b="0" strike="noStrike" spc="-1" dirty="0">
                <a:solidFill>
                  <a:srgbClr val="414141"/>
                </a:solidFill>
                <a:latin typeface="Century Gothic"/>
              </a:rPr>
              <a:t>Dealing with urges to vape</a:t>
            </a:r>
            <a:endParaRPr lang="en-US" sz="1800" b="0" strike="noStrike" spc="-1" dirty="0">
              <a:solidFill>
                <a:srgbClr val="414141"/>
              </a:solidFill>
              <a:latin typeface="Century Gothic"/>
            </a:endParaRPr>
          </a:p>
          <a:p>
            <a:pPr marL="266760" indent="-266760">
              <a:lnSpc>
                <a:spcPts val="2500"/>
              </a:lnSpc>
              <a:spcBef>
                <a:spcPts val="800"/>
              </a:spcBef>
              <a:spcAft>
                <a:spcPts val="800"/>
              </a:spcAft>
              <a:buClr>
                <a:srgbClr val="EE9443"/>
              </a:buClr>
              <a:buSzPct val="120000"/>
              <a:buFont typeface="Wingdings" charset="2"/>
              <a:buChar char=""/>
            </a:pPr>
            <a:r>
              <a:rPr lang="en-GB" sz="1800" b="0" strike="noStrike" spc="-1" dirty="0">
                <a:solidFill>
                  <a:srgbClr val="414141"/>
                </a:solidFill>
                <a:latin typeface="Century Gothic"/>
              </a:rPr>
              <a:t>Avoiding triggers</a:t>
            </a:r>
            <a:endParaRPr lang="en-US" sz="1800" b="0" strike="noStrike" spc="-1" dirty="0">
              <a:solidFill>
                <a:srgbClr val="414141"/>
              </a:solidFill>
              <a:latin typeface="Century Gothic"/>
            </a:endParaRPr>
          </a:p>
          <a:p>
            <a:pPr marL="266760" indent="-266760">
              <a:lnSpc>
                <a:spcPts val="2500"/>
              </a:lnSpc>
              <a:spcBef>
                <a:spcPts val="800"/>
              </a:spcBef>
              <a:spcAft>
                <a:spcPts val="800"/>
              </a:spcAft>
              <a:buClr>
                <a:srgbClr val="EE9443"/>
              </a:buClr>
              <a:buSzPct val="120000"/>
              <a:buFont typeface="Wingdings" charset="2"/>
              <a:buChar char=""/>
            </a:pPr>
            <a:r>
              <a:rPr lang="en-GB" sz="1800" b="0" strike="noStrike" spc="-1" dirty="0">
                <a:solidFill>
                  <a:srgbClr val="414141"/>
                </a:solidFill>
                <a:latin typeface="Century Gothic"/>
              </a:rPr>
              <a:t>Using distraction activities</a:t>
            </a:r>
            <a:endParaRPr lang="en-US" sz="1800" b="0" strike="noStrike" spc="-1" dirty="0">
              <a:solidFill>
                <a:srgbClr val="414141"/>
              </a:solidFill>
              <a:latin typeface="Century Gothic"/>
            </a:endParaRPr>
          </a:p>
          <a:p>
            <a:pPr marL="266760" indent="-266760">
              <a:lnSpc>
                <a:spcPts val="2500"/>
              </a:lnSpc>
              <a:spcBef>
                <a:spcPts val="800"/>
              </a:spcBef>
              <a:spcAft>
                <a:spcPts val="800"/>
              </a:spcAft>
              <a:buClr>
                <a:srgbClr val="EE9443"/>
              </a:buClr>
              <a:buSzPct val="120000"/>
              <a:buFont typeface="Wingdings" charset="2"/>
              <a:buChar char=""/>
            </a:pPr>
            <a:r>
              <a:rPr lang="en-GB" sz="1800" b="0" strike="noStrike" spc="-1" dirty="0">
                <a:solidFill>
                  <a:srgbClr val="414141"/>
                </a:solidFill>
                <a:latin typeface="Century Gothic"/>
              </a:rPr>
              <a:t>Using NRT (if appropriate)</a:t>
            </a:r>
            <a:endParaRPr lang="en-US" sz="1800" b="0" strike="noStrike" spc="-1" dirty="0">
              <a:solidFill>
                <a:srgbClr val="414141"/>
              </a:solidFill>
              <a:latin typeface="Century Gothic"/>
            </a:endParaRPr>
          </a:p>
          <a:p>
            <a:pPr marL="266760" indent="-266760">
              <a:lnSpc>
                <a:spcPts val="2500"/>
              </a:lnSpc>
              <a:spcBef>
                <a:spcPts val="800"/>
              </a:spcBef>
              <a:spcAft>
                <a:spcPts val="800"/>
              </a:spcAft>
              <a:buClr>
                <a:srgbClr val="EE9443"/>
              </a:buClr>
              <a:buSzPct val="120000"/>
              <a:buFont typeface="Wingdings" charset="2"/>
              <a:buChar char=""/>
            </a:pPr>
            <a:r>
              <a:rPr lang="en-GB" sz="1800" b="0" strike="noStrike" spc="-1" dirty="0">
                <a:solidFill>
                  <a:srgbClr val="414141"/>
                </a:solidFill>
                <a:latin typeface="Century Gothic"/>
              </a:rPr>
              <a:t>Dealing with peer pressure</a:t>
            </a:r>
            <a:endParaRPr lang="en-US" sz="1800" b="0" strike="noStrike" spc="-1" dirty="0">
              <a:solidFill>
                <a:srgbClr val="414141"/>
              </a:solidFill>
              <a:latin typeface="Century Gothic"/>
            </a:endParaRPr>
          </a:p>
          <a:p>
            <a:pPr marL="266760" indent="-266760">
              <a:lnSpc>
                <a:spcPts val="2500"/>
              </a:lnSpc>
              <a:spcBef>
                <a:spcPts val="800"/>
              </a:spcBef>
              <a:spcAft>
                <a:spcPts val="800"/>
              </a:spcAft>
              <a:buClr>
                <a:srgbClr val="EE9443"/>
              </a:buClr>
              <a:buSzPct val="120000"/>
              <a:buFont typeface="Wingdings" charset="2"/>
              <a:buChar char=""/>
            </a:pPr>
            <a:r>
              <a:rPr lang="en-GB" sz="1800" b="0" strike="noStrike" spc="-1" dirty="0">
                <a:solidFill>
                  <a:srgbClr val="414141"/>
                </a:solidFill>
                <a:latin typeface="Century Gothic"/>
              </a:rPr>
              <a:t>Rewarding themselves for small wins</a:t>
            </a:r>
            <a:endParaRPr lang="en-US" sz="1800" b="0" strike="noStrike" spc="-1" dirty="0">
              <a:solidFill>
                <a:srgbClr val="414141"/>
              </a:solidFill>
              <a:latin typeface="Century Gothic"/>
            </a:endParaRPr>
          </a:p>
          <a:p>
            <a:pPr marL="266760" indent="-266760">
              <a:lnSpc>
                <a:spcPts val="2500"/>
              </a:lnSpc>
              <a:spcBef>
                <a:spcPts val="800"/>
              </a:spcBef>
              <a:spcAft>
                <a:spcPts val="800"/>
              </a:spcAft>
              <a:buClr>
                <a:srgbClr val="EE9443"/>
              </a:buClr>
              <a:buSzPct val="120000"/>
              <a:buFont typeface="Wingdings" charset="2"/>
              <a:buChar char=""/>
            </a:pPr>
            <a:r>
              <a:rPr lang="en-GB" sz="1800" b="0" strike="noStrike" spc="-1" dirty="0">
                <a:solidFill>
                  <a:srgbClr val="414141"/>
                </a:solidFill>
                <a:latin typeface="Century Gothic"/>
              </a:rPr>
              <a:t>Checking for any questions and getting</a:t>
            </a:r>
            <a:br>
              <a:rPr sz="1800" dirty="0"/>
            </a:br>
            <a:r>
              <a:rPr lang="en-GB" sz="1800" b="0" strike="noStrike" spc="-1" dirty="0">
                <a:solidFill>
                  <a:srgbClr val="414141"/>
                </a:solidFill>
                <a:latin typeface="Century Gothic"/>
              </a:rPr>
              <a:t>a commitment to not vape</a:t>
            </a:r>
            <a:endParaRPr lang="en-US" sz="1800" b="0" strike="noStrike" spc="-1" dirty="0">
              <a:solidFill>
                <a:srgbClr val="414141"/>
              </a:solidFill>
              <a:latin typeface="Century Gothic"/>
            </a:endParaRPr>
          </a:p>
          <a:p>
            <a:pPr marL="266760" indent="-266760">
              <a:lnSpc>
                <a:spcPts val="2500"/>
              </a:lnSpc>
              <a:spcBef>
                <a:spcPts val="800"/>
              </a:spcBef>
              <a:spcAft>
                <a:spcPts val="800"/>
              </a:spcAft>
              <a:buClr>
                <a:srgbClr val="EE9443"/>
              </a:buClr>
              <a:buSzPct val="120000"/>
              <a:buFont typeface="Wingdings" charset="2"/>
              <a:buChar char=""/>
            </a:pPr>
            <a:r>
              <a:rPr lang="en-GB" sz="1800" b="0" strike="noStrike" spc="-1" dirty="0">
                <a:solidFill>
                  <a:srgbClr val="414141"/>
                </a:solidFill>
                <a:latin typeface="Century Gothic"/>
              </a:rPr>
              <a:t>Summarising the plan</a:t>
            </a:r>
            <a:endParaRPr lang="en-US" sz="1800" b="0" strike="noStrike" spc="-1" dirty="0">
              <a:solidFill>
                <a:srgbClr val="414141"/>
              </a:solidFill>
              <a:latin typeface="Century Gothic"/>
            </a:endParaRPr>
          </a:p>
          <a:p>
            <a:pPr marL="266760" indent="-266760">
              <a:lnSpc>
                <a:spcPts val="2500"/>
              </a:lnSpc>
              <a:spcBef>
                <a:spcPts val="800"/>
              </a:spcBef>
              <a:spcAft>
                <a:spcPts val="800"/>
              </a:spcAft>
              <a:buClr>
                <a:srgbClr val="EE9443"/>
              </a:buClr>
              <a:buSzPct val="120000"/>
              <a:buFont typeface="Wingdings" charset="2"/>
              <a:buChar char=""/>
            </a:pPr>
            <a:r>
              <a:rPr lang="en-GB" sz="1800" b="0" strike="noStrike" spc="-1" dirty="0">
                <a:solidFill>
                  <a:srgbClr val="414141"/>
                </a:solidFill>
                <a:latin typeface="Century Gothic"/>
              </a:rPr>
              <a:t>Praising their achievements and wishing them luck</a:t>
            </a:r>
            <a:endParaRPr lang="en-US" sz="1800" b="0" strike="noStrike" spc="-1" dirty="0">
              <a:solidFill>
                <a:srgbClr val="414141"/>
              </a:solidFill>
              <a:latin typeface="Century Gothic"/>
            </a:endParaRPr>
          </a:p>
        </p:txBody>
      </p:sp>
      <p:sp>
        <p:nvSpPr>
          <p:cNvPr id="471" name="PlaceHolder 3"/>
          <p:cNvSpPr>
            <a:spLocks noGrp="1"/>
          </p:cNvSpPr>
          <p:nvPr>
            <p:ph/>
          </p:nvPr>
        </p:nvSpPr>
        <p:spPr>
          <a:xfrm>
            <a:off x="1268280" y="2705760"/>
            <a:ext cx="3931920" cy="3439440"/>
          </a:xfrm>
          <a:prstGeom prst="rect">
            <a:avLst/>
          </a:prstGeom>
          <a:solidFill>
            <a:schemeClr val="accent3"/>
          </a:solidFill>
          <a:ln w="0">
            <a:noFill/>
          </a:ln>
        </p:spPr>
        <p:txBody>
          <a:bodyPr lIns="252000" tIns="180000" rIns="252000" bIns="180000" anchor="ctr">
            <a:noAutofit/>
          </a:bodyPr>
          <a:lstStyle/>
          <a:p>
            <a:pPr marL="0" indent="0" algn="ctr">
              <a:lnSpc>
                <a:spcPts val="2500"/>
              </a:lnSpc>
              <a:spcBef>
                <a:spcPts val="800"/>
              </a:spcBef>
              <a:spcAft>
                <a:spcPts val="800"/>
              </a:spcAft>
              <a:buNone/>
              <a:tabLst>
                <a:tab pos="0" algn="l"/>
              </a:tabLst>
            </a:pPr>
            <a:r>
              <a:rPr lang="en-GB" sz="1800" b="0" strike="noStrike" spc="-1" dirty="0">
                <a:solidFill>
                  <a:srgbClr val="414141"/>
                </a:solidFill>
                <a:latin typeface="Century Gothic"/>
              </a:rPr>
              <a:t>Teaming up with others</a:t>
            </a:r>
            <a:endParaRPr lang="en-US" sz="1800" b="0" strike="noStrike" spc="-1" dirty="0">
              <a:solidFill>
                <a:srgbClr val="41414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rgbClr val="414141"/>
                </a:solidFill>
                <a:latin typeface="Century Gothic"/>
              </a:rPr>
              <a:t>Set a stop date and time</a:t>
            </a:r>
            <a:endParaRPr lang="en-US" sz="1800" b="0" strike="noStrike" spc="-1" dirty="0">
              <a:solidFill>
                <a:srgbClr val="41414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rgbClr val="414141"/>
                </a:solidFill>
                <a:latin typeface="Century Gothic"/>
              </a:rPr>
              <a:t>Not a puff on a vape rule</a:t>
            </a:r>
            <a:endParaRPr lang="en-US" sz="1800" b="0" strike="noStrike" spc="-1" dirty="0">
              <a:solidFill>
                <a:srgbClr val="41414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rgbClr val="414141"/>
                </a:solidFill>
                <a:latin typeface="Century Gothic"/>
              </a:rPr>
              <a:t>Removing vapes and e-liquids</a:t>
            </a:r>
            <a:endParaRPr lang="en-US" sz="1800" b="0" strike="noStrike" spc="-1" dirty="0">
              <a:solidFill>
                <a:srgbClr val="41414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rgbClr val="414141"/>
                </a:solidFill>
                <a:latin typeface="Century Gothic"/>
              </a:rPr>
              <a:t>Getting support from </a:t>
            </a:r>
            <a:br>
              <a:rPr sz="1800" dirty="0"/>
            </a:br>
            <a:r>
              <a:rPr lang="en-GB" sz="1800" b="0" strike="noStrike" spc="-1" dirty="0">
                <a:solidFill>
                  <a:srgbClr val="414141"/>
                </a:solidFill>
                <a:latin typeface="Century Gothic"/>
              </a:rPr>
              <a:t>friends and family</a:t>
            </a:r>
            <a:endParaRPr lang="en-US" sz="1800" b="0" strike="noStrike" spc="-1" dirty="0">
              <a:solidFill>
                <a:srgbClr val="414141"/>
              </a:solidFill>
              <a:latin typeface="Century Gothic"/>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PlaceHolder 1"/>
          <p:cNvSpPr>
            <a:spLocks noGrp="1"/>
          </p:cNvSpPr>
          <p:nvPr>
            <p:ph type="title"/>
          </p:nvPr>
        </p:nvSpPr>
        <p:spPr>
          <a:xfrm>
            <a:off x="1268280" y="712080"/>
            <a:ext cx="3931920" cy="1993320"/>
          </a:xfrm>
          <a:prstGeom prst="rect">
            <a:avLst/>
          </a:prstGeom>
          <a:solidFill>
            <a:schemeClr val="accent4"/>
          </a:solidFill>
          <a:ln w="0">
            <a:noFill/>
          </a:ln>
        </p:spPr>
        <p:txBody>
          <a:bodyPr lIns="252000" tIns="36000" rIns="252000" bIns="36000" anchor="ctr">
            <a:noAutofit/>
          </a:bodyPr>
          <a:lstStyle/>
          <a:p>
            <a:pPr indent="0" algn="ctr">
              <a:lnSpc>
                <a:spcPts val="3200"/>
              </a:lnSpc>
              <a:buNone/>
            </a:pPr>
            <a:r>
              <a:rPr lang="en-US" sz="2800" b="1" strike="noStrike" spc="-1">
                <a:solidFill>
                  <a:srgbClr val="FFFFFF"/>
                </a:solidFill>
                <a:latin typeface="Century Gothic"/>
              </a:rPr>
              <a:t>Following up</a:t>
            </a:r>
            <a:endParaRPr lang="en-US" sz="2800" b="0" strike="noStrike" spc="-1">
              <a:solidFill>
                <a:srgbClr val="414141"/>
              </a:solidFill>
              <a:latin typeface="Century Gothic"/>
            </a:endParaRPr>
          </a:p>
        </p:txBody>
      </p:sp>
      <p:sp>
        <p:nvSpPr>
          <p:cNvPr id="473" name="PlaceHolder 2"/>
          <p:cNvSpPr>
            <a:spLocks noGrp="1"/>
          </p:cNvSpPr>
          <p:nvPr>
            <p:ph/>
          </p:nvPr>
        </p:nvSpPr>
        <p:spPr>
          <a:xfrm>
            <a:off x="5552640" y="712080"/>
            <a:ext cx="5799240" cy="5433120"/>
          </a:xfrm>
          <a:prstGeom prst="rect">
            <a:avLst/>
          </a:prstGeom>
          <a:noFill/>
          <a:ln w="0">
            <a:noFill/>
          </a:ln>
        </p:spPr>
        <p:txBody>
          <a:bodyPr anchor="ctr">
            <a:noAutofit/>
          </a:bodyPr>
          <a:lstStyle/>
          <a:p>
            <a:pPr marL="266760" indent="-266760">
              <a:lnSpc>
                <a:spcPts val="2701"/>
              </a:lnSpc>
              <a:spcAft>
                <a:spcPts val="1500"/>
              </a:spcAft>
              <a:buClr>
                <a:srgbClr val="8C73AE"/>
              </a:buClr>
              <a:buSzPct val="120000"/>
              <a:buFont typeface="Wingdings" charset="2"/>
              <a:buChar char=""/>
            </a:pPr>
            <a:r>
              <a:rPr lang="en-GB" sz="1900" b="0" strike="noStrike" spc="-1">
                <a:solidFill>
                  <a:srgbClr val="414141"/>
                </a:solidFill>
                <a:latin typeface="Century Gothic"/>
              </a:rPr>
              <a:t>Remind young person of intention to stop</a:t>
            </a:r>
            <a:endParaRPr lang="en-US" sz="1900" b="0" strike="noStrike" spc="-1">
              <a:solidFill>
                <a:srgbClr val="414141"/>
              </a:solidFill>
              <a:latin typeface="Century Gothic"/>
            </a:endParaRPr>
          </a:p>
          <a:p>
            <a:pPr marL="266760" indent="-266760">
              <a:lnSpc>
                <a:spcPts val="2701"/>
              </a:lnSpc>
              <a:spcAft>
                <a:spcPts val="1500"/>
              </a:spcAft>
              <a:buClr>
                <a:srgbClr val="8C73AE"/>
              </a:buClr>
              <a:buSzPct val="120000"/>
              <a:buFont typeface="Wingdings" charset="2"/>
              <a:buChar char=""/>
            </a:pPr>
            <a:r>
              <a:rPr lang="en-GB" sz="1900" b="0" strike="noStrike" spc="-1">
                <a:solidFill>
                  <a:srgbClr val="414141"/>
                </a:solidFill>
                <a:latin typeface="Century Gothic"/>
              </a:rPr>
              <a:t>Remind them of the benefits of stopping</a:t>
            </a:r>
            <a:endParaRPr lang="en-US" sz="1900" b="0" strike="noStrike" spc="-1">
              <a:solidFill>
                <a:srgbClr val="414141"/>
              </a:solidFill>
              <a:latin typeface="Century Gothic"/>
            </a:endParaRPr>
          </a:p>
          <a:p>
            <a:pPr marL="266760" indent="-266760">
              <a:lnSpc>
                <a:spcPts val="2701"/>
              </a:lnSpc>
              <a:spcAft>
                <a:spcPts val="1500"/>
              </a:spcAft>
              <a:buClr>
                <a:srgbClr val="8C73AE"/>
              </a:buClr>
              <a:buSzPct val="120000"/>
              <a:buFont typeface="Wingdings" charset="2"/>
              <a:buChar char=""/>
            </a:pPr>
            <a:r>
              <a:rPr lang="en-GB" sz="1900" b="0" strike="noStrike" spc="-1">
                <a:solidFill>
                  <a:srgbClr val="414141"/>
                </a:solidFill>
                <a:latin typeface="Century Gothic"/>
              </a:rPr>
              <a:t>Congratulate achievements</a:t>
            </a:r>
            <a:endParaRPr lang="en-US" sz="1900" b="0" strike="noStrike" spc="-1">
              <a:solidFill>
                <a:srgbClr val="414141"/>
              </a:solidFill>
              <a:latin typeface="Century Gothic"/>
            </a:endParaRPr>
          </a:p>
          <a:p>
            <a:pPr marL="266760" indent="-266760">
              <a:lnSpc>
                <a:spcPts val="2701"/>
              </a:lnSpc>
              <a:spcAft>
                <a:spcPts val="1500"/>
              </a:spcAft>
              <a:buClr>
                <a:srgbClr val="8C73AE"/>
              </a:buClr>
              <a:buSzPct val="120000"/>
              <a:buFont typeface="Wingdings" charset="2"/>
              <a:buChar char=""/>
            </a:pPr>
            <a:r>
              <a:rPr lang="en-GB" sz="1900" b="0" strike="noStrike" spc="-1">
                <a:solidFill>
                  <a:srgbClr val="414141"/>
                </a:solidFill>
                <a:latin typeface="Century Gothic"/>
              </a:rPr>
              <a:t>Provide encouragement to continue</a:t>
            </a:r>
            <a:endParaRPr lang="en-US" sz="1900" b="0" strike="noStrike" spc="-1">
              <a:solidFill>
                <a:srgbClr val="414141"/>
              </a:solidFill>
              <a:latin typeface="Century Gothic"/>
            </a:endParaRPr>
          </a:p>
          <a:p>
            <a:pPr marL="266760" indent="-266760">
              <a:lnSpc>
                <a:spcPts val="2701"/>
              </a:lnSpc>
              <a:spcAft>
                <a:spcPts val="1500"/>
              </a:spcAft>
              <a:buClr>
                <a:srgbClr val="8C73AE"/>
              </a:buClr>
              <a:buSzPct val="120000"/>
              <a:buFont typeface="Wingdings" charset="2"/>
              <a:buChar char=""/>
            </a:pPr>
            <a:r>
              <a:rPr lang="en-GB" sz="1900" b="0" strike="noStrike" spc="-1">
                <a:solidFill>
                  <a:srgbClr val="414141"/>
                </a:solidFill>
                <a:latin typeface="Century Gothic"/>
              </a:rPr>
              <a:t>Explore challenges and what went well</a:t>
            </a:r>
            <a:endParaRPr lang="en-US" sz="1900" b="0" strike="noStrike" spc="-1">
              <a:solidFill>
                <a:srgbClr val="414141"/>
              </a:solidFill>
              <a:latin typeface="Century Gothic"/>
            </a:endParaRPr>
          </a:p>
          <a:p>
            <a:pPr marL="266760" indent="-266760">
              <a:lnSpc>
                <a:spcPts val="2701"/>
              </a:lnSpc>
              <a:spcAft>
                <a:spcPts val="1500"/>
              </a:spcAft>
              <a:buClr>
                <a:srgbClr val="8C73AE"/>
              </a:buClr>
              <a:buSzPct val="120000"/>
              <a:buFont typeface="Wingdings" charset="2"/>
              <a:buChar char=""/>
            </a:pPr>
            <a:r>
              <a:rPr lang="en-GB" sz="1900" b="0" strike="noStrike" spc="-1">
                <a:solidFill>
                  <a:srgbClr val="414141"/>
                </a:solidFill>
                <a:latin typeface="Century Gothic"/>
              </a:rPr>
              <a:t>Discuss urges and triggers and any use of NRT (if applicable)</a:t>
            </a:r>
            <a:endParaRPr lang="en-US" sz="1900" b="0" strike="noStrike" spc="-1">
              <a:solidFill>
                <a:srgbClr val="414141"/>
              </a:solidFill>
              <a:latin typeface="Century Gothic"/>
            </a:endParaRPr>
          </a:p>
          <a:p>
            <a:pPr marL="266760" indent="-266760">
              <a:lnSpc>
                <a:spcPts val="2701"/>
              </a:lnSpc>
              <a:spcAft>
                <a:spcPts val="1500"/>
              </a:spcAft>
              <a:buClr>
                <a:srgbClr val="8C73AE"/>
              </a:buClr>
              <a:buSzPct val="120000"/>
              <a:buFont typeface="Wingdings" charset="2"/>
              <a:buChar char=""/>
            </a:pPr>
            <a:r>
              <a:rPr lang="en-GB" sz="1900" b="0" strike="noStrike" spc="-1">
                <a:solidFill>
                  <a:srgbClr val="414141"/>
                </a:solidFill>
                <a:latin typeface="Century Gothic"/>
              </a:rPr>
              <a:t>Check any high-risk situations in the week ahead and associated coping strategies</a:t>
            </a:r>
            <a:endParaRPr lang="en-US" sz="1900" b="0" strike="noStrike" spc="-1">
              <a:solidFill>
                <a:srgbClr val="414141"/>
              </a:solidFill>
              <a:latin typeface="Century Gothic"/>
            </a:endParaRPr>
          </a:p>
          <a:p>
            <a:pPr marL="266760" indent="-266760">
              <a:lnSpc>
                <a:spcPts val="2701"/>
              </a:lnSpc>
              <a:spcAft>
                <a:spcPts val="1500"/>
              </a:spcAft>
              <a:buClr>
                <a:srgbClr val="8C73AE"/>
              </a:buClr>
              <a:buSzPct val="120000"/>
              <a:buFont typeface="Wingdings" charset="2"/>
              <a:buChar char=""/>
            </a:pPr>
            <a:r>
              <a:rPr lang="en-GB" sz="1900" b="0" strike="noStrike" spc="-1">
                <a:solidFill>
                  <a:srgbClr val="414141"/>
                </a:solidFill>
                <a:latin typeface="Century Gothic"/>
              </a:rPr>
              <a:t>Get them to recommit to not vape and staying vape-free</a:t>
            </a:r>
            <a:endParaRPr lang="en-US" sz="1900" b="0" strike="noStrike" spc="-1">
              <a:solidFill>
                <a:srgbClr val="414141"/>
              </a:solidFill>
              <a:latin typeface="Century Gothic"/>
            </a:endParaRPr>
          </a:p>
        </p:txBody>
      </p:sp>
      <p:sp>
        <p:nvSpPr>
          <p:cNvPr id="474" name="PlaceHolder 3"/>
          <p:cNvSpPr>
            <a:spLocks noGrp="1"/>
          </p:cNvSpPr>
          <p:nvPr>
            <p:ph/>
          </p:nvPr>
        </p:nvSpPr>
        <p:spPr>
          <a:xfrm>
            <a:off x="1268280" y="2705760"/>
            <a:ext cx="3931920" cy="3439440"/>
          </a:xfrm>
          <a:prstGeom prst="rect">
            <a:avLst/>
          </a:prstGeom>
          <a:solidFill>
            <a:schemeClr val="accent4"/>
          </a:solidFill>
          <a:ln w="0">
            <a:noFill/>
          </a:ln>
        </p:spPr>
        <p:txBody>
          <a:bodyPr lIns="252000" tIns="180000" rIns="252000" bIns="180000" anchor="t">
            <a:noAutofit/>
          </a:bodyPr>
          <a:lstStyle/>
          <a:p>
            <a:pPr marL="0" indent="0" algn="ctr">
              <a:lnSpc>
                <a:spcPts val="2500"/>
              </a:lnSpc>
              <a:spcBef>
                <a:spcPts val="800"/>
              </a:spcBef>
              <a:spcAft>
                <a:spcPts val="800"/>
              </a:spcAft>
              <a:buNone/>
              <a:tabLst>
                <a:tab pos="0" algn="l"/>
              </a:tabLst>
            </a:pPr>
            <a:r>
              <a:rPr lang="en-GB" sz="1800" b="0" strike="noStrike" spc="-1" dirty="0">
                <a:solidFill>
                  <a:schemeClr val="bg1"/>
                </a:solidFill>
                <a:latin typeface="Century Gothic"/>
              </a:rPr>
              <a:t>Weekly follow ups</a:t>
            </a:r>
            <a:endParaRPr lang="en-US" sz="1800" b="0" strike="noStrike" spc="-1" dirty="0">
              <a:solidFill>
                <a:schemeClr val="bg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chemeClr val="bg1"/>
                </a:solidFill>
                <a:latin typeface="Century Gothic"/>
              </a:rPr>
              <a:t>Check vaping status</a:t>
            </a:r>
            <a:endParaRPr lang="en-US" sz="1800" b="0" strike="noStrike" spc="-1" dirty="0">
              <a:solidFill>
                <a:schemeClr val="bg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chemeClr val="bg1"/>
                </a:solidFill>
                <a:latin typeface="Century Gothic"/>
              </a:rPr>
              <a:t>Stopped completely</a:t>
            </a:r>
            <a:endParaRPr lang="en-US" sz="1800" b="0" strike="noStrike" spc="-1" dirty="0">
              <a:solidFill>
                <a:schemeClr val="bg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chemeClr val="bg1"/>
                </a:solidFill>
                <a:latin typeface="Century Gothic"/>
              </a:rPr>
              <a:t>Still vaping</a:t>
            </a:r>
            <a:endParaRPr lang="en-US" sz="1800" b="0" strike="noStrike" spc="-1" dirty="0">
              <a:solidFill>
                <a:schemeClr val="bg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chemeClr val="bg1"/>
                </a:solidFill>
                <a:latin typeface="Century Gothic"/>
              </a:rPr>
              <a:t>Returned to smoking</a:t>
            </a:r>
            <a:endParaRPr lang="en-US" sz="1800" b="0" strike="noStrike" spc="-1" dirty="0">
              <a:solidFill>
                <a:schemeClr val="bg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chemeClr val="bg1"/>
                </a:solidFill>
                <a:latin typeface="Century Gothic"/>
              </a:rPr>
              <a:t>Unregulated nicotine use</a:t>
            </a:r>
            <a:endParaRPr lang="en-US" sz="1800" b="0" strike="noStrike" spc="-1" dirty="0">
              <a:solidFill>
                <a:schemeClr val="bg1"/>
              </a:solidFill>
              <a:latin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PlaceHolder 1"/>
          <p:cNvSpPr>
            <a:spLocks noGrp="1"/>
          </p:cNvSpPr>
          <p:nvPr>
            <p:ph/>
          </p:nvPr>
        </p:nvSpPr>
        <p:spPr>
          <a:xfrm>
            <a:off x="1163520" y="1903680"/>
            <a:ext cx="10188360" cy="4434120"/>
          </a:xfrm>
          <a:prstGeom prst="rect">
            <a:avLst/>
          </a:prstGeom>
          <a:noFill/>
          <a:ln w="0">
            <a:noFill/>
          </a:ln>
        </p:spPr>
        <p:txBody>
          <a:bodyPr anchor="t">
            <a:noAutofit/>
          </a:bodyPr>
          <a:lstStyle/>
          <a:p>
            <a:pPr marL="266760" indent="-266760">
              <a:lnSpc>
                <a:spcPts val="2599"/>
              </a:lnSpc>
              <a:spcAft>
                <a:spcPts val="1500"/>
              </a:spcAft>
              <a:buClr>
                <a:srgbClr val="00BDFF"/>
              </a:buClr>
              <a:buSzPct val="120000"/>
              <a:buFont typeface="Wingdings" charset="2"/>
              <a:buChar char=""/>
            </a:pPr>
            <a:r>
              <a:rPr lang="en-US" sz="1900" b="0" strike="noStrike" spc="-1">
                <a:solidFill>
                  <a:srgbClr val="414141"/>
                </a:solidFill>
                <a:latin typeface="Century Gothic"/>
              </a:rPr>
              <a:t>Background</a:t>
            </a:r>
          </a:p>
          <a:p>
            <a:pPr marL="266760" indent="-266760">
              <a:lnSpc>
                <a:spcPts val="2599"/>
              </a:lnSpc>
              <a:spcAft>
                <a:spcPts val="1500"/>
              </a:spcAft>
              <a:buClr>
                <a:srgbClr val="00BDFF"/>
              </a:buClr>
              <a:buSzPct val="120000"/>
              <a:buFont typeface="Wingdings" charset="2"/>
              <a:buChar char=""/>
            </a:pPr>
            <a:r>
              <a:rPr lang="en-US" sz="1900" b="0" strike="noStrike" spc="-1">
                <a:solidFill>
                  <a:srgbClr val="414141"/>
                </a:solidFill>
                <a:latin typeface="Century Gothic"/>
              </a:rPr>
              <a:t>Engaging young people</a:t>
            </a:r>
          </a:p>
          <a:p>
            <a:pPr marL="266760" indent="-266760">
              <a:lnSpc>
                <a:spcPts val="2599"/>
              </a:lnSpc>
              <a:spcAft>
                <a:spcPts val="1500"/>
              </a:spcAft>
              <a:buClr>
                <a:srgbClr val="00BDFF"/>
              </a:buClr>
              <a:buSzPct val="120000"/>
              <a:buFont typeface="Wingdings" charset="2"/>
              <a:buChar char=""/>
            </a:pPr>
            <a:r>
              <a:rPr lang="en-US" sz="1900" b="0" strike="noStrike" spc="-1">
                <a:solidFill>
                  <a:srgbClr val="414141"/>
                </a:solidFill>
                <a:latin typeface="Century Gothic"/>
              </a:rPr>
              <a:t>Communicating with young people</a:t>
            </a:r>
          </a:p>
          <a:p>
            <a:pPr marL="266760" indent="-266760">
              <a:lnSpc>
                <a:spcPts val="2599"/>
              </a:lnSpc>
              <a:spcAft>
                <a:spcPts val="1500"/>
              </a:spcAft>
              <a:buClr>
                <a:srgbClr val="00BDFF"/>
              </a:buClr>
              <a:buSzPct val="120000"/>
              <a:buFont typeface="Wingdings" charset="2"/>
              <a:buChar char=""/>
            </a:pPr>
            <a:r>
              <a:rPr lang="en-US" sz="1900" b="0" strike="noStrike" spc="-1">
                <a:solidFill>
                  <a:srgbClr val="414141"/>
                </a:solidFill>
                <a:latin typeface="Century Gothic"/>
              </a:rPr>
              <a:t>Support to stop vaping</a:t>
            </a:r>
          </a:p>
          <a:p>
            <a:pPr marL="266760" indent="-266760">
              <a:lnSpc>
                <a:spcPts val="2599"/>
              </a:lnSpc>
              <a:spcAft>
                <a:spcPts val="1500"/>
              </a:spcAft>
              <a:buClr>
                <a:srgbClr val="00BDFF"/>
              </a:buClr>
              <a:buSzPct val="120000"/>
              <a:buFont typeface="Wingdings" charset="2"/>
              <a:buChar char=""/>
            </a:pPr>
            <a:r>
              <a:rPr lang="en-US" sz="1900" b="0" strike="noStrike" spc="-1">
                <a:solidFill>
                  <a:srgbClr val="414141"/>
                </a:solidFill>
                <a:latin typeface="Century Gothic"/>
              </a:rPr>
              <a:t>Scenarios</a:t>
            </a:r>
          </a:p>
          <a:p>
            <a:pPr marL="266760" indent="-266760">
              <a:lnSpc>
                <a:spcPts val="2599"/>
              </a:lnSpc>
              <a:spcAft>
                <a:spcPts val="1500"/>
              </a:spcAft>
              <a:buClr>
                <a:srgbClr val="00BDFF"/>
              </a:buClr>
              <a:buSzPct val="120000"/>
              <a:buFont typeface="Wingdings" charset="2"/>
              <a:buChar char=""/>
            </a:pPr>
            <a:r>
              <a:rPr lang="en-US" sz="1900" b="0" strike="noStrike" spc="-1">
                <a:solidFill>
                  <a:srgbClr val="414141"/>
                </a:solidFill>
                <a:latin typeface="Century Gothic"/>
              </a:rPr>
              <a:t>Summary</a:t>
            </a:r>
          </a:p>
          <a:p>
            <a:pPr indent="0">
              <a:lnSpc>
                <a:spcPts val="2599"/>
              </a:lnSpc>
              <a:spcAft>
                <a:spcPts val="1500"/>
              </a:spcAft>
              <a:buNone/>
              <a:tabLst>
                <a:tab pos="0" algn="l"/>
              </a:tabLst>
            </a:pPr>
            <a:endParaRPr lang="en-US" sz="1900" b="0" strike="noStrike" spc="-1">
              <a:solidFill>
                <a:srgbClr val="414141"/>
              </a:solidFill>
              <a:latin typeface="Century Gothic"/>
            </a:endParaRPr>
          </a:p>
        </p:txBody>
      </p:sp>
      <p:sp>
        <p:nvSpPr>
          <p:cNvPr id="348" name="PlaceHolder 2"/>
          <p:cNvSpPr>
            <a:spLocks noGrp="1"/>
          </p:cNvSpPr>
          <p:nvPr>
            <p:ph type="title"/>
          </p:nvPr>
        </p:nvSpPr>
        <p:spPr>
          <a:xfrm>
            <a:off x="1163520" y="452880"/>
            <a:ext cx="10188360" cy="1043280"/>
          </a:xfrm>
          <a:prstGeom prst="rect">
            <a:avLst/>
          </a:prstGeom>
          <a:noFill/>
          <a:ln w="0">
            <a:noFill/>
          </a:ln>
        </p:spPr>
        <p:txBody>
          <a:bodyPr anchor="ctr">
            <a:noAutofit/>
          </a:bodyPr>
          <a:lstStyle/>
          <a:p>
            <a:pPr indent="0">
              <a:lnSpc>
                <a:spcPts val="3200"/>
              </a:lnSpc>
              <a:buNone/>
            </a:pPr>
            <a:r>
              <a:rPr lang="en-GB" sz="2800" b="1" strike="noStrike" spc="-1">
                <a:solidFill>
                  <a:schemeClr val="accent1"/>
                </a:solidFill>
                <a:latin typeface="Century Gothic"/>
              </a:rPr>
              <a:t>Content</a:t>
            </a:r>
            <a:endParaRPr lang="en-US" sz="2800" b="0" strike="noStrike" spc="-1">
              <a:solidFill>
                <a:srgbClr val="414141"/>
              </a:solidFill>
              <a:latin typeface="Century Gothic"/>
            </a:endParaRPr>
          </a:p>
        </p:txBody>
      </p:sp>
      <p:pic>
        <p:nvPicPr>
          <p:cNvPr id="349" name="Picture 4"/>
          <p:cNvPicPr/>
          <p:nvPr/>
        </p:nvPicPr>
        <p:blipFill>
          <a:blip r:embed="rId3"/>
          <a:stretch/>
        </p:blipFill>
        <p:spPr>
          <a:xfrm flipH="1">
            <a:off x="7097760" y="1702800"/>
            <a:ext cx="4254480" cy="3452400"/>
          </a:xfrm>
          <a:prstGeom prst="rect">
            <a:avLst/>
          </a:prstGeom>
          <a:ln w="0">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 name="PlaceHolder 1"/>
          <p:cNvSpPr>
            <a:spLocks noGrp="1"/>
          </p:cNvSpPr>
          <p:nvPr>
            <p:ph type="title"/>
          </p:nvPr>
        </p:nvSpPr>
        <p:spPr>
          <a:xfrm>
            <a:off x="1268280" y="712080"/>
            <a:ext cx="3931920" cy="1993320"/>
          </a:xfrm>
          <a:prstGeom prst="rect">
            <a:avLst/>
          </a:prstGeom>
          <a:solidFill>
            <a:schemeClr val="accent5"/>
          </a:solidFill>
          <a:ln w="0">
            <a:noFill/>
          </a:ln>
        </p:spPr>
        <p:txBody>
          <a:bodyPr lIns="252000" tIns="36000" rIns="252000" bIns="36000" anchor="ctr">
            <a:noAutofit/>
          </a:bodyPr>
          <a:lstStyle/>
          <a:p>
            <a:pPr indent="0" algn="ctr">
              <a:lnSpc>
                <a:spcPts val="3200"/>
              </a:lnSpc>
              <a:buNone/>
            </a:pPr>
            <a:r>
              <a:rPr lang="en-US" sz="2800" b="1" strike="noStrike" spc="-1">
                <a:solidFill>
                  <a:srgbClr val="FFFFFF"/>
                </a:solidFill>
                <a:latin typeface="Century Gothic"/>
              </a:rPr>
              <a:t>Maintaining</a:t>
            </a:r>
            <a:endParaRPr lang="en-US" sz="2800" b="0" strike="noStrike" spc="-1">
              <a:solidFill>
                <a:srgbClr val="414141"/>
              </a:solidFill>
              <a:latin typeface="Century Gothic"/>
            </a:endParaRPr>
          </a:p>
        </p:txBody>
      </p:sp>
      <p:sp>
        <p:nvSpPr>
          <p:cNvPr id="476" name="PlaceHolder 2"/>
          <p:cNvSpPr>
            <a:spLocks noGrp="1"/>
          </p:cNvSpPr>
          <p:nvPr>
            <p:ph/>
          </p:nvPr>
        </p:nvSpPr>
        <p:spPr>
          <a:xfrm>
            <a:off x="1268280" y="2705760"/>
            <a:ext cx="3931920" cy="3439440"/>
          </a:xfrm>
          <a:prstGeom prst="rect">
            <a:avLst/>
          </a:prstGeom>
          <a:solidFill>
            <a:schemeClr val="accent5"/>
          </a:solidFill>
          <a:ln w="0">
            <a:noFill/>
          </a:ln>
        </p:spPr>
        <p:txBody>
          <a:bodyPr lIns="252000" tIns="180000" rIns="252000" bIns="180000" anchor="ctr">
            <a:noAutofit/>
          </a:bodyPr>
          <a:lstStyle/>
          <a:p>
            <a:pPr marL="0" indent="0" algn="ctr">
              <a:lnSpc>
                <a:spcPts val="2500"/>
              </a:lnSpc>
              <a:spcBef>
                <a:spcPts val="800"/>
              </a:spcBef>
              <a:spcAft>
                <a:spcPts val="800"/>
              </a:spcAft>
              <a:buNone/>
              <a:tabLst>
                <a:tab pos="0" algn="l"/>
              </a:tabLst>
            </a:pPr>
            <a:r>
              <a:rPr lang="en-GB" sz="1800" b="0" strike="noStrike" spc="-1" dirty="0">
                <a:solidFill>
                  <a:srgbClr val="414141"/>
                </a:solidFill>
                <a:latin typeface="Century Gothic"/>
              </a:rPr>
              <a:t>Reinforce your faith that </a:t>
            </a:r>
            <a:br>
              <a:rPr sz="1800" dirty="0"/>
            </a:br>
            <a:r>
              <a:rPr lang="en-GB" sz="1800" b="0" strike="noStrike" spc="-1" dirty="0">
                <a:solidFill>
                  <a:srgbClr val="414141"/>
                </a:solidFill>
                <a:latin typeface="Century Gothic"/>
              </a:rPr>
              <a:t>they will stay vape free</a:t>
            </a:r>
            <a:endParaRPr lang="en-US" sz="1800" b="0" strike="noStrike" spc="-1" dirty="0">
              <a:solidFill>
                <a:srgbClr val="41414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rgbClr val="414141"/>
                </a:solidFill>
                <a:latin typeface="Century Gothic"/>
              </a:rPr>
              <a:t>Relapse is common </a:t>
            </a:r>
            <a:br>
              <a:rPr sz="1800" dirty="0"/>
            </a:br>
            <a:r>
              <a:rPr lang="en-GB" sz="1800" b="0" strike="noStrike" spc="-1" dirty="0">
                <a:solidFill>
                  <a:srgbClr val="414141"/>
                </a:solidFill>
                <a:latin typeface="Century Gothic"/>
              </a:rPr>
              <a:t>keep the door open</a:t>
            </a:r>
            <a:endParaRPr lang="en-US" sz="1800" b="0" strike="noStrike" spc="-1" dirty="0">
              <a:solidFill>
                <a:srgbClr val="41414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rgbClr val="414141"/>
                </a:solidFill>
                <a:latin typeface="Century Gothic"/>
              </a:rPr>
              <a:t>Seek support from </a:t>
            </a:r>
            <a:br>
              <a:rPr sz="1800" dirty="0"/>
            </a:br>
            <a:r>
              <a:rPr lang="en-GB" sz="1800" b="0" strike="noStrike" spc="-1" dirty="0">
                <a:solidFill>
                  <a:srgbClr val="414141"/>
                </a:solidFill>
                <a:latin typeface="Century Gothic"/>
              </a:rPr>
              <a:t>non-vaping peers</a:t>
            </a:r>
            <a:endParaRPr lang="en-US" sz="1800" b="0" strike="noStrike" spc="-1" dirty="0">
              <a:solidFill>
                <a:srgbClr val="41414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rgbClr val="414141"/>
                </a:solidFill>
                <a:latin typeface="Century Gothic"/>
              </a:rPr>
              <a:t>Create a non-vape culture</a:t>
            </a:r>
            <a:endParaRPr lang="en-US" sz="1800" b="0" strike="noStrike" spc="-1" dirty="0">
              <a:solidFill>
                <a:srgbClr val="414141"/>
              </a:solidFill>
              <a:latin typeface="Century Gothic"/>
            </a:endParaRPr>
          </a:p>
        </p:txBody>
      </p:sp>
      <p:graphicFrame>
        <p:nvGraphicFramePr>
          <p:cNvPr id="2" name="Diagram2"/>
          <p:cNvGraphicFramePr/>
          <p:nvPr>
            <p:extLst>
              <p:ext uri="{D42A27DB-BD31-4B8C-83A1-F6EECF244321}">
                <p14:modId xmlns:p14="http://schemas.microsoft.com/office/powerpoint/2010/main" val="194032031"/>
              </p:ext>
            </p:extLst>
          </p:nvPr>
        </p:nvGraphicFramePr>
        <p:xfrm>
          <a:off x="5756400" y="713520"/>
          <a:ext cx="5798880" cy="54320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77" name="Flowchart: Connector 1"/>
          <p:cNvSpPr/>
          <p:nvPr/>
        </p:nvSpPr>
        <p:spPr>
          <a:xfrm>
            <a:off x="7648200" y="2455920"/>
            <a:ext cx="2015640" cy="1947240"/>
          </a:xfrm>
          <a:prstGeom prst="flowChartConnector">
            <a:avLst/>
          </a:prstGeom>
          <a:solidFill>
            <a:schemeClr val="tx1">
              <a:lumMod val="60000"/>
              <a:lumOff val="40000"/>
            </a:schemeClr>
          </a:solidFill>
          <a:ln>
            <a:noFill/>
          </a:ln>
          <a:effectLst>
            <a:outerShdw blurRad="317520" dist="63360" dir="5400000" algn="ctr" rotWithShape="0">
              <a:srgbClr val="000000">
                <a:alpha val="25000"/>
              </a:srgbClr>
            </a:outerShdw>
          </a:effectLst>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en-GB" sz="1700" b="0" strike="noStrike" spc="-1">
                <a:solidFill>
                  <a:schemeClr val="lt1"/>
                </a:solidFill>
                <a:latin typeface="Century Gothic"/>
              </a:rPr>
              <a:t>Behavioural support</a:t>
            </a:r>
            <a:endParaRPr lang="en-GB" sz="1700" b="0" strike="noStrike" spc="-1">
              <a:solidFill>
                <a:srgbClr val="000000"/>
              </a:solidFill>
              <a:latin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 name="PlaceHolder 1"/>
          <p:cNvSpPr>
            <a:spLocks noGrp="1"/>
          </p:cNvSpPr>
          <p:nvPr>
            <p:ph type="title"/>
          </p:nvPr>
        </p:nvSpPr>
        <p:spPr>
          <a:xfrm>
            <a:off x="1268280" y="712080"/>
            <a:ext cx="3931920" cy="1993320"/>
          </a:xfrm>
          <a:prstGeom prst="rect">
            <a:avLst/>
          </a:prstGeom>
          <a:solidFill>
            <a:schemeClr val="accent6"/>
          </a:solidFill>
          <a:ln w="0">
            <a:noFill/>
          </a:ln>
        </p:spPr>
        <p:txBody>
          <a:bodyPr lIns="252000" tIns="36000" rIns="252000" bIns="36000" anchor="ctr">
            <a:noAutofit/>
          </a:bodyPr>
          <a:lstStyle/>
          <a:p>
            <a:pPr indent="0" algn="ctr">
              <a:lnSpc>
                <a:spcPts val="3200"/>
              </a:lnSpc>
              <a:buNone/>
            </a:pPr>
            <a:r>
              <a:rPr lang="en-US" sz="2800" b="1" strike="noStrike" spc="-1">
                <a:solidFill>
                  <a:srgbClr val="FFFFFF"/>
                </a:solidFill>
                <a:latin typeface="Century Gothic"/>
              </a:rPr>
              <a:t>Gradual</a:t>
            </a:r>
            <a:br>
              <a:rPr sz="2800"/>
            </a:br>
            <a:r>
              <a:rPr lang="en-US" sz="2800" b="1" strike="noStrike" spc="-1">
                <a:solidFill>
                  <a:srgbClr val="FFFFFF"/>
                </a:solidFill>
                <a:latin typeface="Century Gothic"/>
              </a:rPr>
              <a:t>reduction</a:t>
            </a:r>
            <a:endParaRPr lang="en-US" sz="2800" b="0" strike="noStrike" spc="-1">
              <a:solidFill>
                <a:srgbClr val="414141"/>
              </a:solidFill>
              <a:latin typeface="Century Gothic"/>
            </a:endParaRPr>
          </a:p>
        </p:txBody>
      </p:sp>
      <p:sp>
        <p:nvSpPr>
          <p:cNvPr id="479" name="PlaceHolder 2"/>
          <p:cNvSpPr>
            <a:spLocks noGrp="1"/>
          </p:cNvSpPr>
          <p:nvPr>
            <p:ph/>
          </p:nvPr>
        </p:nvSpPr>
        <p:spPr>
          <a:xfrm>
            <a:off x="5552640" y="712080"/>
            <a:ext cx="5799240" cy="5433120"/>
          </a:xfrm>
          <a:prstGeom prst="rect">
            <a:avLst/>
          </a:prstGeom>
          <a:noFill/>
          <a:ln w="0">
            <a:noFill/>
          </a:ln>
        </p:spPr>
        <p:txBody>
          <a:bodyPr anchor="ctr">
            <a:noAutofit/>
          </a:bodyPr>
          <a:lstStyle/>
          <a:p>
            <a:pPr marL="266760" indent="-266760">
              <a:lnSpc>
                <a:spcPts val="2701"/>
              </a:lnSpc>
              <a:spcAft>
                <a:spcPts val="1500"/>
              </a:spcAft>
              <a:buClr>
                <a:srgbClr val="F2B223"/>
              </a:buClr>
              <a:buSzPct val="120000"/>
              <a:buFont typeface="Wingdings" charset="2"/>
              <a:buChar char=""/>
            </a:pPr>
            <a:r>
              <a:rPr lang="en-GB" sz="1900" b="0" strike="noStrike" spc="-1" dirty="0">
                <a:solidFill>
                  <a:srgbClr val="414141"/>
                </a:solidFill>
                <a:latin typeface="Century Gothic"/>
              </a:rPr>
              <a:t>Stopping vaping for some young people </a:t>
            </a:r>
            <a:br>
              <a:rPr sz="1900" dirty="0"/>
            </a:br>
            <a:r>
              <a:rPr lang="en-GB" sz="1900" b="0" strike="noStrike" spc="-1" dirty="0">
                <a:solidFill>
                  <a:srgbClr val="414141"/>
                </a:solidFill>
                <a:latin typeface="Century Gothic"/>
              </a:rPr>
              <a:t>may be too difficult or daunting</a:t>
            </a:r>
            <a:endParaRPr lang="en-US" sz="1900" b="0" strike="noStrike" spc="-1" dirty="0">
              <a:solidFill>
                <a:srgbClr val="414141"/>
              </a:solidFill>
              <a:latin typeface="Century Gothic"/>
            </a:endParaRPr>
          </a:p>
          <a:p>
            <a:pPr marL="266760" indent="-266760">
              <a:lnSpc>
                <a:spcPts val="2701"/>
              </a:lnSpc>
              <a:spcAft>
                <a:spcPts val="1500"/>
              </a:spcAft>
              <a:buClr>
                <a:srgbClr val="F2B223"/>
              </a:buClr>
              <a:buSzPct val="120000"/>
              <a:buFont typeface="Wingdings" charset="2"/>
              <a:buChar char=""/>
            </a:pPr>
            <a:r>
              <a:rPr lang="en-GB" sz="1900" b="0" strike="noStrike" spc="-1" dirty="0">
                <a:solidFill>
                  <a:srgbClr val="414141"/>
                </a:solidFill>
                <a:latin typeface="Century Gothic"/>
              </a:rPr>
              <a:t>Cutting down on nicotine vaping </a:t>
            </a:r>
            <a:br>
              <a:rPr sz="1900" dirty="0"/>
            </a:br>
            <a:r>
              <a:rPr lang="en-GB" sz="1900" b="0" strike="noStrike" spc="-1" dirty="0">
                <a:solidFill>
                  <a:srgbClr val="414141"/>
                </a:solidFill>
                <a:latin typeface="Century Gothic"/>
              </a:rPr>
              <a:t>gradually can make stopping easier</a:t>
            </a:r>
            <a:endParaRPr lang="en-US" sz="1900" b="0" strike="noStrike" spc="-1" dirty="0">
              <a:solidFill>
                <a:srgbClr val="414141"/>
              </a:solidFill>
              <a:latin typeface="Century Gothic"/>
            </a:endParaRPr>
          </a:p>
          <a:p>
            <a:pPr marL="266760" indent="-266760">
              <a:lnSpc>
                <a:spcPts val="2701"/>
              </a:lnSpc>
              <a:spcAft>
                <a:spcPts val="1500"/>
              </a:spcAft>
              <a:buClr>
                <a:srgbClr val="F2B223"/>
              </a:buClr>
              <a:buSzPct val="120000"/>
              <a:buFont typeface="Wingdings" charset="2"/>
              <a:buChar char=""/>
            </a:pPr>
            <a:r>
              <a:rPr lang="en-GB" sz="1900" b="0" strike="noStrike" spc="-1" dirty="0">
                <a:solidFill>
                  <a:srgbClr val="414141"/>
                </a:solidFill>
                <a:latin typeface="Century Gothic"/>
              </a:rPr>
              <a:t>Allows the body to adjust to lower </a:t>
            </a:r>
            <a:br>
              <a:rPr sz="1900" dirty="0"/>
            </a:br>
            <a:r>
              <a:rPr lang="en-GB" sz="1900" b="0" strike="noStrike" spc="-1" dirty="0">
                <a:solidFill>
                  <a:srgbClr val="414141"/>
                </a:solidFill>
                <a:latin typeface="Century Gothic"/>
              </a:rPr>
              <a:t>nicotine levels</a:t>
            </a:r>
            <a:endParaRPr lang="en-US" sz="1900" b="0" strike="noStrike" spc="-1" dirty="0">
              <a:solidFill>
                <a:srgbClr val="414141"/>
              </a:solidFill>
              <a:latin typeface="Century Gothic"/>
            </a:endParaRPr>
          </a:p>
          <a:p>
            <a:pPr marL="266760" indent="-266760">
              <a:lnSpc>
                <a:spcPts val="2701"/>
              </a:lnSpc>
              <a:spcAft>
                <a:spcPts val="1500"/>
              </a:spcAft>
              <a:buClr>
                <a:srgbClr val="F2B223"/>
              </a:buClr>
              <a:buSzPct val="120000"/>
              <a:buFont typeface="Wingdings" charset="2"/>
              <a:buChar char=""/>
            </a:pPr>
            <a:r>
              <a:rPr lang="en-GB" sz="1900" b="0" strike="noStrike" spc="-1" dirty="0">
                <a:solidFill>
                  <a:srgbClr val="414141"/>
                </a:solidFill>
                <a:latin typeface="Century Gothic"/>
              </a:rPr>
              <a:t>Builds confidence and control</a:t>
            </a:r>
            <a:endParaRPr lang="en-US" sz="1900" b="0" strike="noStrike" spc="-1" dirty="0">
              <a:solidFill>
                <a:srgbClr val="414141"/>
              </a:solidFill>
              <a:latin typeface="Century Gothic"/>
            </a:endParaRPr>
          </a:p>
          <a:p>
            <a:pPr marL="266760" indent="-266760">
              <a:lnSpc>
                <a:spcPts val="2701"/>
              </a:lnSpc>
              <a:spcAft>
                <a:spcPts val="1500"/>
              </a:spcAft>
              <a:buClr>
                <a:srgbClr val="F2B223"/>
              </a:buClr>
              <a:buSzPct val="120000"/>
              <a:buFont typeface="Wingdings" charset="2"/>
              <a:buChar char=""/>
            </a:pPr>
            <a:r>
              <a:rPr lang="en-GB" sz="1900" b="0" strike="noStrike" spc="-1" dirty="0">
                <a:solidFill>
                  <a:srgbClr val="414141"/>
                </a:solidFill>
                <a:latin typeface="Century Gothic"/>
              </a:rPr>
              <a:t>Often the method preferred by young people leading to eventually stopping completely</a:t>
            </a:r>
            <a:endParaRPr lang="en-US" sz="1900" b="0" strike="noStrike" spc="-1" dirty="0">
              <a:solidFill>
                <a:srgbClr val="414141"/>
              </a:solidFill>
              <a:latin typeface="Century Gothic"/>
            </a:endParaRPr>
          </a:p>
        </p:txBody>
      </p:sp>
      <p:sp>
        <p:nvSpPr>
          <p:cNvPr id="480" name="PlaceHolder 3"/>
          <p:cNvSpPr>
            <a:spLocks noGrp="1"/>
          </p:cNvSpPr>
          <p:nvPr>
            <p:ph/>
          </p:nvPr>
        </p:nvSpPr>
        <p:spPr>
          <a:xfrm>
            <a:off x="1268280" y="2705760"/>
            <a:ext cx="3931920" cy="3439440"/>
          </a:xfrm>
          <a:prstGeom prst="rect">
            <a:avLst/>
          </a:prstGeom>
          <a:solidFill>
            <a:schemeClr val="accent6"/>
          </a:solidFill>
          <a:ln w="0">
            <a:noFill/>
          </a:ln>
        </p:spPr>
        <p:txBody>
          <a:bodyPr lIns="252000" tIns="180000" rIns="252000" bIns="180000" anchor="ctr">
            <a:noAutofit/>
          </a:bodyPr>
          <a:lstStyle/>
          <a:p>
            <a:pPr indent="0" algn="ctr">
              <a:lnSpc>
                <a:spcPts val="2500"/>
              </a:lnSpc>
              <a:spcBef>
                <a:spcPts val="800"/>
              </a:spcBef>
              <a:spcAft>
                <a:spcPts val="800"/>
              </a:spcAft>
              <a:buNone/>
              <a:tabLst>
                <a:tab pos="0" algn="l"/>
              </a:tabLst>
            </a:pPr>
            <a:r>
              <a:rPr lang="en-GB" sz="1800" b="0" strike="noStrike" spc="-1" dirty="0">
                <a:solidFill>
                  <a:srgbClr val="414141"/>
                </a:solidFill>
                <a:latin typeface="Century Gothic"/>
              </a:rPr>
              <a:t>The goal is to stop completely and be vape free</a:t>
            </a:r>
            <a:endParaRPr lang="en-US" sz="1800" b="0" strike="noStrike" spc="-1" dirty="0">
              <a:solidFill>
                <a:srgbClr val="414141"/>
              </a:solidFill>
              <a:latin typeface="Century Gothic"/>
            </a:endParaRPr>
          </a:p>
          <a:p>
            <a:pPr indent="0" algn="ctr">
              <a:lnSpc>
                <a:spcPts val="2500"/>
              </a:lnSpc>
              <a:spcBef>
                <a:spcPts val="800"/>
              </a:spcBef>
              <a:spcAft>
                <a:spcPts val="800"/>
              </a:spcAft>
              <a:buNone/>
              <a:tabLst>
                <a:tab pos="0" algn="l"/>
              </a:tabLst>
            </a:pPr>
            <a:r>
              <a:rPr lang="en-GB" sz="1800" b="0" strike="noStrike" spc="-1" dirty="0">
                <a:solidFill>
                  <a:srgbClr val="414141"/>
                </a:solidFill>
                <a:latin typeface="Century Gothic"/>
              </a:rPr>
              <a:t>Take a break from vaping</a:t>
            </a:r>
            <a:endParaRPr lang="en-US" sz="1800" b="0" strike="noStrike" spc="-1" dirty="0">
              <a:solidFill>
                <a:srgbClr val="414141"/>
              </a:solidFill>
              <a:latin typeface="Century Gothic"/>
            </a:endParaRPr>
          </a:p>
          <a:p>
            <a:pPr marL="0" indent="0" algn="ctr">
              <a:lnSpc>
                <a:spcPts val="2500"/>
              </a:lnSpc>
              <a:spcBef>
                <a:spcPts val="800"/>
              </a:spcBef>
              <a:spcAft>
                <a:spcPts val="800"/>
              </a:spcAft>
              <a:buNone/>
              <a:tabLst>
                <a:tab pos="0" algn="l"/>
              </a:tabLst>
            </a:pPr>
            <a:r>
              <a:rPr lang="en-GB" sz="1800" b="0" strike="noStrike" spc="-1" dirty="0">
                <a:solidFill>
                  <a:srgbClr val="414141"/>
                </a:solidFill>
                <a:latin typeface="Century Gothic"/>
              </a:rPr>
              <a:t>Restrict time of vaping</a:t>
            </a:r>
            <a:endParaRPr lang="en-US" sz="1800" b="0" strike="noStrike" spc="-1" dirty="0">
              <a:solidFill>
                <a:srgbClr val="414141"/>
              </a:solidFill>
              <a:latin typeface="Century Gothic"/>
            </a:endParaRPr>
          </a:p>
          <a:p>
            <a:pPr indent="0" algn="ctr">
              <a:lnSpc>
                <a:spcPts val="2500"/>
              </a:lnSpc>
              <a:spcBef>
                <a:spcPts val="800"/>
              </a:spcBef>
              <a:spcAft>
                <a:spcPts val="800"/>
              </a:spcAft>
              <a:buNone/>
              <a:tabLst>
                <a:tab pos="0" algn="l"/>
              </a:tabLst>
            </a:pPr>
            <a:r>
              <a:rPr lang="en-GB" sz="1800" b="0" strike="noStrike" spc="-1" dirty="0">
                <a:solidFill>
                  <a:srgbClr val="414141"/>
                </a:solidFill>
                <a:latin typeface="Century Gothic"/>
              </a:rPr>
              <a:t>Create vape-free spaces</a:t>
            </a:r>
            <a:endParaRPr lang="en-US" sz="1800" b="0" strike="noStrike" spc="-1" dirty="0">
              <a:solidFill>
                <a:srgbClr val="414141"/>
              </a:solidFill>
              <a:latin typeface="Century Gothic"/>
            </a:endParaRPr>
          </a:p>
          <a:p>
            <a:pPr indent="0" algn="ctr">
              <a:lnSpc>
                <a:spcPts val="2500"/>
              </a:lnSpc>
              <a:spcBef>
                <a:spcPts val="800"/>
              </a:spcBef>
              <a:spcAft>
                <a:spcPts val="800"/>
              </a:spcAft>
              <a:buNone/>
              <a:tabLst>
                <a:tab pos="0" algn="l"/>
              </a:tabLst>
            </a:pPr>
            <a:r>
              <a:rPr lang="en-GB" sz="1800" b="0" strike="noStrike" spc="-1" dirty="0">
                <a:solidFill>
                  <a:srgbClr val="414141"/>
                </a:solidFill>
                <a:latin typeface="Century Gothic"/>
              </a:rPr>
              <a:t>Check on progress</a:t>
            </a:r>
            <a:endParaRPr lang="en-US" sz="1800" b="0" strike="noStrike" spc="-1" dirty="0">
              <a:solidFill>
                <a:srgbClr val="414141"/>
              </a:solidFill>
              <a:latin typeface="Century Gothic"/>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1" name="Content Placeholder 3"/>
          <p:cNvGraphicFramePr/>
          <p:nvPr/>
        </p:nvGraphicFramePr>
        <p:xfrm>
          <a:off x="909360" y="1283040"/>
          <a:ext cx="10372680" cy="3825000"/>
        </p:xfrm>
        <a:graphic>
          <a:graphicData uri="http://schemas.openxmlformats.org/drawingml/2006/table">
            <a:tbl>
              <a:tblPr>
                <a:effectLst>
                  <a:outerShdw blurRad="317520" dist="63360" dir="5400000" rotWithShape="0">
                    <a:srgbClr val="000000">
                      <a:alpha val="25000"/>
                    </a:srgbClr>
                  </a:outerShdw>
                </a:effectLst>
              </a:tblPr>
              <a:tblGrid>
                <a:gridCol w="3033720">
                  <a:extLst>
                    <a:ext uri="{9D8B030D-6E8A-4147-A177-3AD203B41FA5}">
                      <a16:colId xmlns:a16="http://schemas.microsoft.com/office/drawing/2014/main" val="20000"/>
                    </a:ext>
                  </a:extLst>
                </a:gridCol>
                <a:gridCol w="7338960">
                  <a:extLst>
                    <a:ext uri="{9D8B030D-6E8A-4147-A177-3AD203B41FA5}">
                      <a16:colId xmlns:a16="http://schemas.microsoft.com/office/drawing/2014/main" val="20001"/>
                    </a:ext>
                  </a:extLst>
                </a:gridCol>
              </a:tblGrid>
              <a:tr h="370800">
                <a:tc>
                  <a:txBody>
                    <a:bodyPr/>
                    <a:lstStyle/>
                    <a:p>
                      <a:pPr algn="r">
                        <a:lnSpc>
                          <a:spcPct val="100000"/>
                        </a:lnSpc>
                      </a:pPr>
                      <a:r>
                        <a:rPr lang="en-GB" sz="1900" b="1" strike="noStrike" spc="-1">
                          <a:solidFill>
                            <a:schemeClr val="lt1"/>
                          </a:solidFill>
                          <a:latin typeface="Century Gothic"/>
                        </a:rPr>
                        <a:t>Alex</a:t>
                      </a:r>
                      <a:endParaRPr lang="en-GB" sz="1900" b="0" strike="noStrike" spc="-1">
                        <a:solidFill>
                          <a:srgbClr val="FFFFFF"/>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113757"/>
                    </a:solidFill>
                  </a:tcPr>
                </a:tc>
                <a:tc>
                  <a:txBody>
                    <a:bodyPr/>
                    <a:lstStyle/>
                    <a:p>
                      <a:pPr>
                        <a:lnSpc>
                          <a:spcPct val="100000"/>
                        </a:lnSpc>
                      </a:pPr>
                      <a:r>
                        <a:rPr lang="en-GB" sz="1700" b="0" strike="noStrike" spc="-1">
                          <a:solidFill>
                            <a:schemeClr val="lt1"/>
                          </a:solidFill>
                          <a:latin typeface="Century Gothic"/>
                        </a:rPr>
                        <a:t>Age 15</a:t>
                      </a:r>
                      <a:endParaRPr lang="en-GB" sz="1700" b="0" strike="noStrike" spc="-1">
                        <a:solidFill>
                          <a:srgbClr val="FFFFFF"/>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113757"/>
                    </a:solidFill>
                  </a:tcPr>
                </a:tc>
                <a:extLst>
                  <a:ext uri="{0D108BD9-81ED-4DB2-BD59-A6C34878D82A}">
                    <a16:rowId xmlns:a16="http://schemas.microsoft.com/office/drawing/2014/main" val="10000"/>
                  </a:ext>
                </a:extLst>
              </a:tr>
              <a:tr h="370800">
                <a:tc>
                  <a:txBody>
                    <a:bodyPr/>
                    <a:lstStyle/>
                    <a:p>
                      <a:pPr algn="r">
                        <a:lnSpc>
                          <a:spcPct val="100000"/>
                        </a:lnSpc>
                      </a:pPr>
                      <a:r>
                        <a:rPr lang="en-GB" sz="1700" b="1" strike="noStrike" spc="-1">
                          <a:solidFill>
                            <a:schemeClr val="dk1"/>
                          </a:solidFill>
                          <a:latin typeface="Century Gothic"/>
                        </a:rPr>
                        <a:t>Readiness and ability </a:t>
                      </a:r>
                      <a:br>
                        <a:rPr sz="1700"/>
                      </a:br>
                      <a:r>
                        <a:rPr lang="en-GB" sz="1700" b="1" strike="noStrike" spc="-1">
                          <a:solidFill>
                            <a:schemeClr val="dk1"/>
                          </a:solidFill>
                          <a:latin typeface="Century Gothic"/>
                        </a:rPr>
                        <a:t>to stop vaping</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CCE7FF"/>
                    </a:solidFill>
                  </a:tcPr>
                </a:tc>
                <a:tc>
                  <a:txBody>
                    <a:bodyPr/>
                    <a:lstStyle/>
                    <a:p>
                      <a:pPr>
                        <a:lnSpc>
                          <a:spcPct val="100000"/>
                        </a:lnSpc>
                      </a:pPr>
                      <a:r>
                        <a:rPr lang="en-GB" sz="1700" b="0" strike="noStrike" spc="-1">
                          <a:solidFill>
                            <a:schemeClr val="dk1"/>
                          </a:solidFill>
                          <a:latin typeface="Century Gothic"/>
                        </a:rPr>
                        <a:t>Is worried about the risks to their health and wants to save money</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CCE7FF"/>
                    </a:solidFill>
                  </a:tcPr>
                </a:tc>
                <a:extLst>
                  <a:ext uri="{0D108BD9-81ED-4DB2-BD59-A6C34878D82A}">
                    <a16:rowId xmlns:a16="http://schemas.microsoft.com/office/drawing/2014/main" val="10001"/>
                  </a:ext>
                </a:extLst>
              </a:tr>
              <a:tr h="370800">
                <a:tc>
                  <a:txBody>
                    <a:bodyPr/>
                    <a:lstStyle/>
                    <a:p>
                      <a:pPr algn="r">
                        <a:lnSpc>
                          <a:spcPct val="100000"/>
                        </a:lnSpc>
                      </a:pPr>
                      <a:r>
                        <a:rPr lang="en-GB" sz="1700" b="1" strike="noStrike" spc="-1">
                          <a:solidFill>
                            <a:schemeClr val="dk1"/>
                          </a:solidFill>
                          <a:latin typeface="Century Gothic"/>
                        </a:rPr>
                        <a:t>Barriers</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7F3FF"/>
                    </a:solidFill>
                  </a:tcPr>
                </a:tc>
                <a:tc>
                  <a:txBody>
                    <a:bodyPr/>
                    <a:lstStyle/>
                    <a:p>
                      <a:pPr>
                        <a:lnSpc>
                          <a:spcPct val="100000"/>
                        </a:lnSpc>
                      </a:pPr>
                      <a:r>
                        <a:rPr lang="en-GB" sz="1700" b="0" strike="noStrike" spc="-1">
                          <a:solidFill>
                            <a:schemeClr val="dk1"/>
                          </a:solidFill>
                          <a:latin typeface="Century Gothic"/>
                        </a:rPr>
                        <a:t>Their friends vape, it’s cool</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7F3FF"/>
                    </a:solidFill>
                  </a:tcPr>
                </a:tc>
                <a:extLst>
                  <a:ext uri="{0D108BD9-81ED-4DB2-BD59-A6C34878D82A}">
                    <a16:rowId xmlns:a16="http://schemas.microsoft.com/office/drawing/2014/main" val="10002"/>
                  </a:ext>
                </a:extLst>
              </a:tr>
              <a:tr h="370800">
                <a:tc>
                  <a:txBody>
                    <a:bodyPr/>
                    <a:lstStyle/>
                    <a:p>
                      <a:pPr algn="r">
                        <a:lnSpc>
                          <a:spcPct val="100000"/>
                        </a:lnSpc>
                      </a:pPr>
                      <a:r>
                        <a:rPr lang="en-GB" sz="1700" b="1" strike="noStrike" spc="-1">
                          <a:solidFill>
                            <a:schemeClr val="dk1"/>
                          </a:solidFill>
                          <a:latin typeface="Century Gothic"/>
                        </a:rPr>
                        <a:t>Vaping history</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CCE7FF"/>
                    </a:solidFill>
                  </a:tcPr>
                </a:tc>
                <a:tc>
                  <a:txBody>
                    <a:bodyPr/>
                    <a:lstStyle/>
                    <a:p>
                      <a:pPr>
                        <a:lnSpc>
                          <a:spcPct val="100000"/>
                        </a:lnSpc>
                      </a:pPr>
                      <a:r>
                        <a:rPr lang="en-GB" sz="1700" b="0" strike="noStrike" spc="-1">
                          <a:solidFill>
                            <a:schemeClr val="dk1"/>
                          </a:solidFill>
                          <a:latin typeface="Century Gothic"/>
                        </a:rPr>
                        <a:t>Since age 14, about a year, parents don’t know</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CCE7FF"/>
                    </a:solidFill>
                  </a:tcPr>
                </a:tc>
                <a:extLst>
                  <a:ext uri="{0D108BD9-81ED-4DB2-BD59-A6C34878D82A}">
                    <a16:rowId xmlns:a16="http://schemas.microsoft.com/office/drawing/2014/main" val="10003"/>
                  </a:ext>
                </a:extLst>
              </a:tr>
              <a:tr h="370800">
                <a:tc>
                  <a:txBody>
                    <a:bodyPr/>
                    <a:lstStyle/>
                    <a:p>
                      <a:pPr algn="r">
                        <a:lnSpc>
                          <a:spcPct val="100000"/>
                        </a:lnSpc>
                      </a:pPr>
                      <a:r>
                        <a:rPr lang="en-GB" sz="1700" b="1" strike="noStrike" spc="-1">
                          <a:solidFill>
                            <a:schemeClr val="dk1"/>
                          </a:solidFill>
                          <a:latin typeface="Century Gothic"/>
                        </a:rPr>
                        <a:t>Current vaping</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7F3FF"/>
                    </a:solidFill>
                  </a:tcPr>
                </a:tc>
                <a:tc>
                  <a:txBody>
                    <a:bodyPr/>
                    <a:lstStyle/>
                    <a:p>
                      <a:pPr>
                        <a:lnSpc>
                          <a:spcPct val="100000"/>
                        </a:lnSpc>
                      </a:pPr>
                      <a:r>
                        <a:rPr lang="en-GB" sz="1700" b="0" strike="noStrike" spc="-1">
                          <a:solidFill>
                            <a:schemeClr val="dk1"/>
                          </a:solidFill>
                          <a:latin typeface="Century Gothic"/>
                        </a:rPr>
                        <a:t>At break times and when out with their friends</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7F3FF"/>
                    </a:solidFill>
                  </a:tcPr>
                </a:tc>
                <a:extLst>
                  <a:ext uri="{0D108BD9-81ED-4DB2-BD59-A6C34878D82A}">
                    <a16:rowId xmlns:a16="http://schemas.microsoft.com/office/drawing/2014/main" val="10004"/>
                  </a:ext>
                </a:extLst>
              </a:tr>
              <a:tr h="370800">
                <a:tc>
                  <a:txBody>
                    <a:bodyPr/>
                    <a:lstStyle/>
                    <a:p>
                      <a:pPr algn="r">
                        <a:lnSpc>
                          <a:spcPct val="100000"/>
                        </a:lnSpc>
                      </a:pPr>
                      <a:r>
                        <a:rPr lang="en-GB" sz="1700" b="1" strike="noStrike" spc="-1">
                          <a:solidFill>
                            <a:schemeClr val="dk1"/>
                          </a:solidFill>
                          <a:latin typeface="Century Gothic"/>
                        </a:rPr>
                        <a:t>Past attempts to stop</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CCE7FF"/>
                    </a:solidFill>
                  </a:tcPr>
                </a:tc>
                <a:tc>
                  <a:txBody>
                    <a:bodyPr/>
                    <a:lstStyle/>
                    <a:p>
                      <a:pPr>
                        <a:lnSpc>
                          <a:spcPct val="100000"/>
                        </a:lnSpc>
                      </a:pPr>
                      <a:r>
                        <a:rPr lang="en-GB" sz="1700" b="0" strike="noStrike" spc="-1">
                          <a:solidFill>
                            <a:schemeClr val="dk1"/>
                          </a:solidFill>
                          <a:latin typeface="Century Gothic"/>
                        </a:rPr>
                        <a:t>Never</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CCE7FF"/>
                    </a:solidFill>
                  </a:tcPr>
                </a:tc>
                <a:extLst>
                  <a:ext uri="{0D108BD9-81ED-4DB2-BD59-A6C34878D82A}">
                    <a16:rowId xmlns:a16="http://schemas.microsoft.com/office/drawing/2014/main" val="10005"/>
                  </a:ext>
                </a:extLst>
              </a:tr>
              <a:tr h="370800">
                <a:tc>
                  <a:txBody>
                    <a:bodyPr/>
                    <a:lstStyle/>
                    <a:p>
                      <a:pPr algn="r">
                        <a:lnSpc>
                          <a:spcPct val="100000"/>
                        </a:lnSpc>
                      </a:pPr>
                      <a:r>
                        <a:rPr lang="en-GB" sz="1700" b="1" strike="noStrike" spc="-1">
                          <a:solidFill>
                            <a:schemeClr val="dk1"/>
                          </a:solidFill>
                          <a:latin typeface="Century Gothic"/>
                        </a:rPr>
                        <a:t>Do they or have they ever smoked tobacco?</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7F3FF"/>
                    </a:solidFill>
                  </a:tcPr>
                </a:tc>
                <a:tc>
                  <a:txBody>
                    <a:bodyPr/>
                    <a:lstStyle/>
                    <a:p>
                      <a:pPr>
                        <a:lnSpc>
                          <a:spcPct val="100000"/>
                        </a:lnSpc>
                      </a:pPr>
                      <a:r>
                        <a:rPr lang="en-GB" sz="1700" b="0" strike="noStrike" spc="-1">
                          <a:solidFill>
                            <a:schemeClr val="dk1"/>
                          </a:solidFill>
                          <a:latin typeface="Century Gothic"/>
                        </a:rPr>
                        <a:t>No never</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7F3FF"/>
                    </a:solidFill>
                  </a:tcPr>
                </a:tc>
                <a:extLst>
                  <a:ext uri="{0D108BD9-81ED-4DB2-BD59-A6C34878D82A}">
                    <a16:rowId xmlns:a16="http://schemas.microsoft.com/office/drawing/2014/main" val="10006"/>
                  </a:ext>
                </a:extLst>
              </a:tr>
              <a:tr h="370800">
                <a:tc>
                  <a:txBody>
                    <a:bodyPr/>
                    <a:lstStyle/>
                    <a:p>
                      <a:pPr algn="r">
                        <a:lnSpc>
                          <a:spcPct val="100000"/>
                        </a:lnSpc>
                      </a:pPr>
                      <a:r>
                        <a:rPr lang="en-GB" sz="1700" b="1" strike="noStrike" spc="-1">
                          <a:solidFill>
                            <a:schemeClr val="dk1"/>
                          </a:solidFill>
                          <a:latin typeface="Century Gothic"/>
                        </a:rPr>
                        <a:t>Challenging statement</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CCE7FF"/>
                    </a:solidFill>
                  </a:tcPr>
                </a:tc>
                <a:tc>
                  <a:txBody>
                    <a:bodyPr/>
                    <a:lstStyle/>
                    <a:p>
                      <a:pPr>
                        <a:lnSpc>
                          <a:spcPct val="100000"/>
                        </a:lnSpc>
                      </a:pPr>
                      <a:r>
                        <a:rPr lang="en-GB" sz="1700" b="0" i="1" strike="noStrike" spc="-1">
                          <a:solidFill>
                            <a:schemeClr val="dk1"/>
                          </a:solidFill>
                          <a:latin typeface="Century Gothic"/>
                        </a:rPr>
                        <a:t>“Everyone vapes, I don’t want to be left out”</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CCE7FF"/>
                    </a:solidFill>
                  </a:tcPr>
                </a:tc>
                <a:extLst>
                  <a:ext uri="{0D108BD9-81ED-4DB2-BD59-A6C34878D82A}">
                    <a16:rowId xmlns:a16="http://schemas.microsoft.com/office/drawing/2014/main" val="10007"/>
                  </a:ext>
                </a:extLst>
              </a:tr>
              <a:tr h="370800">
                <a:tc>
                  <a:txBody>
                    <a:bodyPr/>
                    <a:lstStyle/>
                    <a:p>
                      <a:pPr algn="r">
                        <a:lnSpc>
                          <a:spcPct val="100000"/>
                        </a:lnSpc>
                      </a:pPr>
                      <a:r>
                        <a:rPr lang="en-GB" sz="1700" b="1" strike="noStrike" spc="-1">
                          <a:solidFill>
                            <a:schemeClr val="dk1"/>
                          </a:solidFill>
                          <a:latin typeface="Century Gothic"/>
                        </a:rPr>
                        <a:t>Challenging questions</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7F3FF"/>
                    </a:solidFill>
                  </a:tcPr>
                </a:tc>
                <a:tc>
                  <a:txBody>
                    <a:bodyPr/>
                    <a:lstStyle/>
                    <a:p>
                      <a:pPr>
                        <a:lnSpc>
                          <a:spcPct val="100000"/>
                        </a:lnSpc>
                        <a:tabLst>
                          <a:tab pos="0" algn="l"/>
                        </a:tabLst>
                      </a:pPr>
                      <a:r>
                        <a:rPr lang="en-GB" sz="1700" b="0" i="1" strike="noStrike" spc="-1">
                          <a:solidFill>
                            <a:schemeClr val="dk1"/>
                          </a:solidFill>
                          <a:latin typeface="Century Gothic"/>
                        </a:rPr>
                        <a:t>“Can’t I just give up vaping when I am older?”</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7F3FF"/>
                    </a:solidFill>
                  </a:tcPr>
                </a:tc>
                <a:extLst>
                  <a:ext uri="{0D108BD9-81ED-4DB2-BD59-A6C34878D82A}">
                    <a16:rowId xmlns:a16="http://schemas.microsoft.com/office/drawing/2014/main" val="10008"/>
                  </a:ext>
                </a:extLst>
              </a:tr>
            </a:tbl>
          </a:graphicData>
        </a:graphic>
      </p:graphicFrame>
      <p:sp>
        <p:nvSpPr>
          <p:cNvPr id="482" name="Title 2"/>
          <p:cNvSpPr/>
          <p:nvPr/>
        </p:nvSpPr>
        <p:spPr>
          <a:xfrm>
            <a:off x="1001520" y="332640"/>
            <a:ext cx="10188360" cy="664920"/>
          </a:xfrm>
          <a:prstGeom prst="rect">
            <a:avLst/>
          </a:prstGeom>
          <a:noFill/>
          <a:ln w="0">
            <a:noFill/>
          </a:ln>
        </p:spPr>
        <p:style>
          <a:lnRef idx="0">
            <a:scrgbClr r="0" g="0" b="0"/>
          </a:lnRef>
          <a:fillRef idx="0">
            <a:scrgbClr r="0" g="0" b="0"/>
          </a:fillRef>
          <a:effectRef idx="0">
            <a:scrgbClr r="0" g="0" b="0"/>
          </a:effectRef>
          <a:fontRef idx="minor"/>
        </p:style>
        <p:txBody>
          <a:bodyPr anchor="ctr">
            <a:noAutofit/>
          </a:bodyPr>
          <a:lstStyle/>
          <a:p>
            <a:pPr algn="ctr">
              <a:lnSpc>
                <a:spcPts val="3200"/>
              </a:lnSpc>
            </a:pPr>
            <a:r>
              <a:rPr lang="en-GB" sz="2800" b="1" strike="noStrike" spc="-1">
                <a:solidFill>
                  <a:srgbClr val="FFFFFF"/>
                </a:solidFill>
                <a:latin typeface="Century Gothic"/>
              </a:rPr>
              <a:t>Scenarios</a:t>
            </a:r>
            <a:endParaRPr lang="en-GB" sz="2800" b="0" strike="noStrike" spc="-1">
              <a:solidFill>
                <a:srgbClr val="000000"/>
              </a:solidFill>
              <a:latin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Title 2"/>
          <p:cNvSpPr/>
          <p:nvPr/>
        </p:nvSpPr>
        <p:spPr>
          <a:xfrm>
            <a:off x="1001520" y="332640"/>
            <a:ext cx="10188360" cy="664920"/>
          </a:xfrm>
          <a:prstGeom prst="rect">
            <a:avLst/>
          </a:prstGeom>
          <a:noFill/>
          <a:ln w="0">
            <a:noFill/>
          </a:ln>
        </p:spPr>
        <p:style>
          <a:lnRef idx="0">
            <a:scrgbClr r="0" g="0" b="0"/>
          </a:lnRef>
          <a:fillRef idx="0">
            <a:scrgbClr r="0" g="0" b="0"/>
          </a:fillRef>
          <a:effectRef idx="0">
            <a:scrgbClr r="0" g="0" b="0"/>
          </a:effectRef>
          <a:fontRef idx="minor"/>
        </p:style>
        <p:txBody>
          <a:bodyPr anchor="ctr">
            <a:noAutofit/>
          </a:bodyPr>
          <a:lstStyle/>
          <a:p>
            <a:pPr algn="ctr">
              <a:lnSpc>
                <a:spcPts val="3200"/>
              </a:lnSpc>
            </a:pPr>
            <a:r>
              <a:rPr lang="en-GB" sz="2800" b="1" strike="noStrike" spc="-1">
                <a:solidFill>
                  <a:srgbClr val="FFFFFF"/>
                </a:solidFill>
                <a:latin typeface="Century Gothic"/>
              </a:rPr>
              <a:t>Scenarios</a:t>
            </a:r>
            <a:endParaRPr lang="en-GB" sz="2800" b="0" strike="noStrike" spc="-1">
              <a:solidFill>
                <a:srgbClr val="000000"/>
              </a:solidFill>
              <a:latin typeface="Arial"/>
            </a:endParaRPr>
          </a:p>
        </p:txBody>
      </p:sp>
      <p:graphicFrame>
        <p:nvGraphicFramePr>
          <p:cNvPr id="484" name="Content Placeholder 3"/>
          <p:cNvGraphicFramePr/>
          <p:nvPr/>
        </p:nvGraphicFramePr>
        <p:xfrm>
          <a:off x="909360" y="1283040"/>
          <a:ext cx="10372680" cy="3825000"/>
        </p:xfrm>
        <a:graphic>
          <a:graphicData uri="http://schemas.openxmlformats.org/drawingml/2006/table">
            <a:tbl>
              <a:tblPr>
                <a:effectLst>
                  <a:outerShdw blurRad="317520" dist="63360" dir="5400000" rotWithShape="0">
                    <a:srgbClr val="000000">
                      <a:alpha val="25000"/>
                    </a:srgbClr>
                  </a:outerShdw>
                </a:effectLst>
              </a:tblPr>
              <a:tblGrid>
                <a:gridCol w="3033720">
                  <a:extLst>
                    <a:ext uri="{9D8B030D-6E8A-4147-A177-3AD203B41FA5}">
                      <a16:colId xmlns:a16="http://schemas.microsoft.com/office/drawing/2014/main" val="20000"/>
                    </a:ext>
                  </a:extLst>
                </a:gridCol>
                <a:gridCol w="7338960">
                  <a:extLst>
                    <a:ext uri="{9D8B030D-6E8A-4147-A177-3AD203B41FA5}">
                      <a16:colId xmlns:a16="http://schemas.microsoft.com/office/drawing/2014/main" val="20001"/>
                    </a:ext>
                  </a:extLst>
                </a:gridCol>
              </a:tblGrid>
              <a:tr h="370800">
                <a:tc>
                  <a:txBody>
                    <a:bodyPr/>
                    <a:lstStyle/>
                    <a:p>
                      <a:pPr algn="r">
                        <a:lnSpc>
                          <a:spcPct val="100000"/>
                        </a:lnSpc>
                      </a:pPr>
                      <a:r>
                        <a:rPr lang="en-GB" sz="1900" b="1" strike="noStrike" spc="-1">
                          <a:solidFill>
                            <a:schemeClr val="lt1"/>
                          </a:solidFill>
                          <a:latin typeface="Century Gothic"/>
                        </a:rPr>
                        <a:t>Charlie</a:t>
                      </a:r>
                      <a:endParaRPr lang="en-GB" sz="1900" b="0" strike="noStrike" spc="-1">
                        <a:solidFill>
                          <a:srgbClr val="FFFFFF"/>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113757"/>
                    </a:solidFill>
                  </a:tcPr>
                </a:tc>
                <a:tc>
                  <a:txBody>
                    <a:bodyPr/>
                    <a:lstStyle/>
                    <a:p>
                      <a:pPr>
                        <a:lnSpc>
                          <a:spcPct val="100000"/>
                        </a:lnSpc>
                      </a:pPr>
                      <a:r>
                        <a:rPr lang="en-GB" sz="1700" b="0" strike="noStrike" spc="-1">
                          <a:solidFill>
                            <a:schemeClr val="lt1"/>
                          </a:solidFill>
                          <a:latin typeface="Century Gothic"/>
                        </a:rPr>
                        <a:t>Age 17</a:t>
                      </a:r>
                      <a:endParaRPr lang="en-GB" sz="1700" b="0" strike="noStrike" spc="-1">
                        <a:solidFill>
                          <a:srgbClr val="FFFFFF"/>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113757"/>
                    </a:solidFill>
                  </a:tcPr>
                </a:tc>
                <a:extLst>
                  <a:ext uri="{0D108BD9-81ED-4DB2-BD59-A6C34878D82A}">
                    <a16:rowId xmlns:a16="http://schemas.microsoft.com/office/drawing/2014/main" val="10000"/>
                  </a:ext>
                </a:extLst>
              </a:tr>
              <a:tr h="370800">
                <a:tc>
                  <a:txBody>
                    <a:bodyPr/>
                    <a:lstStyle/>
                    <a:p>
                      <a:pPr algn="r">
                        <a:lnSpc>
                          <a:spcPct val="100000"/>
                        </a:lnSpc>
                      </a:pPr>
                      <a:r>
                        <a:rPr lang="en-GB" sz="1700" b="1" strike="noStrike" spc="-1">
                          <a:solidFill>
                            <a:schemeClr val="dk1"/>
                          </a:solidFill>
                          <a:latin typeface="Century Gothic"/>
                        </a:rPr>
                        <a:t>Readiness and ability </a:t>
                      </a:r>
                      <a:br>
                        <a:rPr sz="1700"/>
                      </a:br>
                      <a:r>
                        <a:rPr lang="en-GB" sz="1700" b="1" strike="noStrike" spc="-1">
                          <a:solidFill>
                            <a:schemeClr val="dk1"/>
                          </a:solidFill>
                          <a:latin typeface="Century Gothic"/>
                        </a:rPr>
                        <a:t>to stop vaping</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CCE7FF"/>
                    </a:solidFill>
                  </a:tcPr>
                </a:tc>
                <a:tc>
                  <a:txBody>
                    <a:bodyPr/>
                    <a:lstStyle/>
                    <a:p>
                      <a:pPr>
                        <a:lnSpc>
                          <a:spcPct val="100000"/>
                        </a:lnSpc>
                      </a:pPr>
                      <a:r>
                        <a:rPr lang="en-GB" sz="1700" b="0" strike="noStrike" spc="-1">
                          <a:solidFill>
                            <a:schemeClr val="dk1"/>
                          </a:solidFill>
                          <a:latin typeface="Century Gothic"/>
                        </a:rPr>
                        <a:t>Feels a bit trapped by it, sick of spending money on vapes</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CCE7FF"/>
                    </a:solidFill>
                  </a:tcPr>
                </a:tc>
                <a:extLst>
                  <a:ext uri="{0D108BD9-81ED-4DB2-BD59-A6C34878D82A}">
                    <a16:rowId xmlns:a16="http://schemas.microsoft.com/office/drawing/2014/main" val="10001"/>
                  </a:ext>
                </a:extLst>
              </a:tr>
              <a:tr h="370800">
                <a:tc>
                  <a:txBody>
                    <a:bodyPr/>
                    <a:lstStyle/>
                    <a:p>
                      <a:pPr algn="r">
                        <a:lnSpc>
                          <a:spcPct val="100000"/>
                        </a:lnSpc>
                      </a:pPr>
                      <a:r>
                        <a:rPr lang="en-GB" sz="1700" b="1" strike="noStrike" spc="-1">
                          <a:solidFill>
                            <a:schemeClr val="dk1"/>
                          </a:solidFill>
                          <a:latin typeface="Century Gothic"/>
                        </a:rPr>
                        <a:t>Barriers</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7F3FF"/>
                    </a:solidFill>
                  </a:tcPr>
                </a:tc>
                <a:tc>
                  <a:txBody>
                    <a:bodyPr/>
                    <a:lstStyle/>
                    <a:p>
                      <a:pPr>
                        <a:lnSpc>
                          <a:spcPct val="100000"/>
                        </a:lnSpc>
                      </a:pPr>
                      <a:r>
                        <a:rPr lang="en-GB" sz="1700" b="0" strike="noStrike" spc="-1">
                          <a:solidFill>
                            <a:schemeClr val="dk1"/>
                          </a:solidFill>
                          <a:latin typeface="Century Gothic"/>
                        </a:rPr>
                        <a:t>Something to do, doesn’t want to be the odd one out</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7F3FF"/>
                    </a:solidFill>
                  </a:tcPr>
                </a:tc>
                <a:extLst>
                  <a:ext uri="{0D108BD9-81ED-4DB2-BD59-A6C34878D82A}">
                    <a16:rowId xmlns:a16="http://schemas.microsoft.com/office/drawing/2014/main" val="10002"/>
                  </a:ext>
                </a:extLst>
              </a:tr>
              <a:tr h="370800">
                <a:tc>
                  <a:txBody>
                    <a:bodyPr/>
                    <a:lstStyle/>
                    <a:p>
                      <a:pPr algn="r">
                        <a:lnSpc>
                          <a:spcPct val="100000"/>
                        </a:lnSpc>
                      </a:pPr>
                      <a:r>
                        <a:rPr lang="en-GB" sz="1700" b="1" strike="noStrike" spc="-1">
                          <a:solidFill>
                            <a:schemeClr val="dk1"/>
                          </a:solidFill>
                          <a:latin typeface="Century Gothic"/>
                        </a:rPr>
                        <a:t>Vaping history</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CCE7FF"/>
                    </a:solidFill>
                  </a:tcPr>
                </a:tc>
                <a:tc>
                  <a:txBody>
                    <a:bodyPr/>
                    <a:lstStyle/>
                    <a:p>
                      <a:pPr>
                        <a:lnSpc>
                          <a:spcPct val="100000"/>
                        </a:lnSpc>
                      </a:pPr>
                      <a:r>
                        <a:rPr lang="en-GB" sz="1700" b="0" strike="noStrike" spc="-1">
                          <a:solidFill>
                            <a:schemeClr val="dk1"/>
                          </a:solidFill>
                          <a:latin typeface="Century Gothic"/>
                        </a:rPr>
                        <a:t>Since they were age 15 or so</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CCE7FF"/>
                    </a:solidFill>
                  </a:tcPr>
                </a:tc>
                <a:extLst>
                  <a:ext uri="{0D108BD9-81ED-4DB2-BD59-A6C34878D82A}">
                    <a16:rowId xmlns:a16="http://schemas.microsoft.com/office/drawing/2014/main" val="10003"/>
                  </a:ext>
                </a:extLst>
              </a:tr>
              <a:tr h="370800">
                <a:tc>
                  <a:txBody>
                    <a:bodyPr/>
                    <a:lstStyle/>
                    <a:p>
                      <a:pPr algn="r">
                        <a:lnSpc>
                          <a:spcPct val="100000"/>
                        </a:lnSpc>
                      </a:pPr>
                      <a:r>
                        <a:rPr lang="en-GB" sz="1700" b="1" strike="noStrike" spc="-1">
                          <a:solidFill>
                            <a:schemeClr val="dk1"/>
                          </a:solidFill>
                          <a:latin typeface="Century Gothic"/>
                        </a:rPr>
                        <a:t>Current vaping</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7F3FF"/>
                    </a:solidFill>
                  </a:tcPr>
                </a:tc>
                <a:tc>
                  <a:txBody>
                    <a:bodyPr/>
                    <a:lstStyle/>
                    <a:p>
                      <a:pPr>
                        <a:lnSpc>
                          <a:spcPct val="100000"/>
                        </a:lnSpc>
                      </a:pPr>
                      <a:r>
                        <a:rPr lang="en-GB" sz="1700" b="0" strike="noStrike" spc="-1">
                          <a:solidFill>
                            <a:schemeClr val="dk1"/>
                          </a:solidFill>
                          <a:latin typeface="Century Gothic"/>
                        </a:rPr>
                        <a:t>Pretty much all the time when they can</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7F3FF"/>
                    </a:solidFill>
                  </a:tcPr>
                </a:tc>
                <a:extLst>
                  <a:ext uri="{0D108BD9-81ED-4DB2-BD59-A6C34878D82A}">
                    <a16:rowId xmlns:a16="http://schemas.microsoft.com/office/drawing/2014/main" val="10004"/>
                  </a:ext>
                </a:extLst>
              </a:tr>
              <a:tr h="370800">
                <a:tc>
                  <a:txBody>
                    <a:bodyPr/>
                    <a:lstStyle/>
                    <a:p>
                      <a:pPr algn="r">
                        <a:lnSpc>
                          <a:spcPct val="100000"/>
                        </a:lnSpc>
                      </a:pPr>
                      <a:r>
                        <a:rPr lang="en-GB" sz="1700" b="1" strike="noStrike" spc="-1">
                          <a:solidFill>
                            <a:schemeClr val="dk1"/>
                          </a:solidFill>
                          <a:latin typeface="Century Gothic"/>
                        </a:rPr>
                        <a:t>Past attempts to stop</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CCE7FF"/>
                    </a:solidFill>
                  </a:tcPr>
                </a:tc>
                <a:tc>
                  <a:txBody>
                    <a:bodyPr/>
                    <a:lstStyle/>
                    <a:p>
                      <a:pPr>
                        <a:lnSpc>
                          <a:spcPct val="100000"/>
                        </a:lnSpc>
                      </a:pPr>
                      <a:r>
                        <a:rPr lang="en-GB" sz="1700" b="0" strike="noStrike" spc="-1">
                          <a:solidFill>
                            <a:schemeClr val="dk1"/>
                          </a:solidFill>
                          <a:latin typeface="Century Gothic"/>
                        </a:rPr>
                        <a:t>Never thought about it a lot</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CCE7FF"/>
                    </a:solidFill>
                  </a:tcPr>
                </a:tc>
                <a:extLst>
                  <a:ext uri="{0D108BD9-81ED-4DB2-BD59-A6C34878D82A}">
                    <a16:rowId xmlns:a16="http://schemas.microsoft.com/office/drawing/2014/main" val="10005"/>
                  </a:ext>
                </a:extLst>
              </a:tr>
              <a:tr h="370800">
                <a:tc>
                  <a:txBody>
                    <a:bodyPr/>
                    <a:lstStyle/>
                    <a:p>
                      <a:pPr algn="r">
                        <a:lnSpc>
                          <a:spcPct val="100000"/>
                        </a:lnSpc>
                      </a:pPr>
                      <a:r>
                        <a:rPr lang="en-GB" sz="1700" b="1" strike="noStrike" spc="-1">
                          <a:solidFill>
                            <a:schemeClr val="dk1"/>
                          </a:solidFill>
                          <a:latin typeface="Century Gothic"/>
                        </a:rPr>
                        <a:t>Do they or have they ever smoked tobacco?</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7F3FF"/>
                    </a:solidFill>
                  </a:tcPr>
                </a:tc>
                <a:tc>
                  <a:txBody>
                    <a:bodyPr/>
                    <a:lstStyle/>
                    <a:p>
                      <a:pPr>
                        <a:lnSpc>
                          <a:spcPct val="100000"/>
                        </a:lnSpc>
                      </a:pPr>
                      <a:r>
                        <a:rPr lang="en-GB" sz="1700" b="0" strike="noStrike" spc="-1">
                          <a:solidFill>
                            <a:schemeClr val="dk1"/>
                          </a:solidFill>
                          <a:latin typeface="Century Gothic"/>
                        </a:rPr>
                        <a:t>Not anymore, starting vaping to stop smoking</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7F3FF"/>
                    </a:solidFill>
                  </a:tcPr>
                </a:tc>
                <a:extLst>
                  <a:ext uri="{0D108BD9-81ED-4DB2-BD59-A6C34878D82A}">
                    <a16:rowId xmlns:a16="http://schemas.microsoft.com/office/drawing/2014/main" val="10006"/>
                  </a:ext>
                </a:extLst>
              </a:tr>
              <a:tr h="370800">
                <a:tc>
                  <a:txBody>
                    <a:bodyPr/>
                    <a:lstStyle/>
                    <a:p>
                      <a:pPr algn="r">
                        <a:lnSpc>
                          <a:spcPct val="100000"/>
                        </a:lnSpc>
                      </a:pPr>
                      <a:r>
                        <a:rPr lang="en-GB" sz="1700" b="1" strike="noStrike" spc="-1">
                          <a:solidFill>
                            <a:schemeClr val="dk1"/>
                          </a:solidFill>
                          <a:latin typeface="Century Gothic"/>
                        </a:rPr>
                        <a:t>Challenging statement</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CCE7FF"/>
                    </a:solidFill>
                  </a:tcPr>
                </a:tc>
                <a:tc>
                  <a:txBody>
                    <a:bodyPr/>
                    <a:lstStyle/>
                    <a:p>
                      <a:pPr>
                        <a:lnSpc>
                          <a:spcPct val="100000"/>
                        </a:lnSpc>
                      </a:pPr>
                      <a:r>
                        <a:rPr lang="en-GB" sz="1700" b="0" i="1" strike="noStrike" spc="-1">
                          <a:solidFill>
                            <a:schemeClr val="dk1"/>
                          </a:solidFill>
                          <a:latin typeface="Century Gothic"/>
                        </a:rPr>
                        <a:t>“If I don’t vape, I will go back to smoking”</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CCE7FF"/>
                    </a:solidFill>
                  </a:tcPr>
                </a:tc>
                <a:extLst>
                  <a:ext uri="{0D108BD9-81ED-4DB2-BD59-A6C34878D82A}">
                    <a16:rowId xmlns:a16="http://schemas.microsoft.com/office/drawing/2014/main" val="10007"/>
                  </a:ext>
                </a:extLst>
              </a:tr>
              <a:tr h="370800">
                <a:tc>
                  <a:txBody>
                    <a:bodyPr/>
                    <a:lstStyle/>
                    <a:p>
                      <a:pPr algn="r">
                        <a:lnSpc>
                          <a:spcPct val="100000"/>
                        </a:lnSpc>
                      </a:pPr>
                      <a:r>
                        <a:rPr lang="en-GB" sz="1700" b="1" strike="noStrike" spc="-1">
                          <a:solidFill>
                            <a:schemeClr val="dk1"/>
                          </a:solidFill>
                          <a:latin typeface="Century Gothic"/>
                        </a:rPr>
                        <a:t>Challenging questions</a:t>
                      </a:r>
                      <a:endParaRPr lang="en-GB" sz="1700" b="0" strike="noStrike" spc="-1">
                        <a:solidFill>
                          <a:srgbClr val="000000"/>
                        </a:solidFill>
                        <a:latin typeface="Arial"/>
                      </a:endParaRPr>
                    </a:p>
                  </a:txBody>
                  <a:tcPr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7F3FF"/>
                    </a:solidFill>
                  </a:tcPr>
                </a:tc>
                <a:tc>
                  <a:txBody>
                    <a:bodyPr/>
                    <a:lstStyle/>
                    <a:p>
                      <a:pPr>
                        <a:lnSpc>
                          <a:spcPct val="100000"/>
                        </a:lnSpc>
                        <a:tabLst>
                          <a:tab pos="0" algn="l"/>
                        </a:tabLst>
                      </a:pPr>
                      <a:r>
                        <a:rPr lang="en-GB" sz="1700" b="0" i="1" strike="noStrike" spc="-1">
                          <a:solidFill>
                            <a:schemeClr val="dk1"/>
                          </a:solidFill>
                          <a:latin typeface="Century Gothic"/>
                        </a:rPr>
                        <a:t>“Isn’t vaping safer than smoking?”</a:t>
                      </a:r>
                      <a:endParaRPr lang="en-GB" sz="1700" b="0" strike="noStrike" spc="-1">
                        <a:solidFill>
                          <a:srgbClr val="000000"/>
                        </a:solidFill>
                        <a:latin typeface="Arial"/>
                      </a:endParaRPr>
                    </a:p>
                  </a:txBody>
                  <a:tcPr marL="180000" marR="180000" anchor="ctr">
                    <a:lnL w="18720">
                      <a:solidFill>
                        <a:srgbClr val="FFFFFF"/>
                      </a:solidFill>
                      <a:prstDash val="solid"/>
                    </a:lnL>
                    <a:lnR w="18720">
                      <a:solidFill>
                        <a:srgbClr val="FFFFFF"/>
                      </a:solidFill>
                      <a:prstDash val="solid"/>
                    </a:lnR>
                    <a:lnT w="18720">
                      <a:solidFill>
                        <a:srgbClr val="FFFFFF"/>
                      </a:solidFill>
                      <a:prstDash val="solid"/>
                    </a:lnT>
                    <a:lnB w="18720">
                      <a:solidFill>
                        <a:srgbClr val="FFFFFF"/>
                      </a:solidFill>
                      <a:prstDash val="solid"/>
                    </a:lnB>
                    <a:solidFill>
                      <a:srgbClr val="E7F3FF"/>
                    </a:solid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 name="PlaceHolder 1"/>
          <p:cNvSpPr>
            <a:spLocks noGrp="1"/>
          </p:cNvSpPr>
          <p:nvPr>
            <p:ph/>
          </p:nvPr>
        </p:nvSpPr>
        <p:spPr>
          <a:xfrm>
            <a:off x="1163520" y="1664280"/>
            <a:ext cx="10188360" cy="4434120"/>
          </a:xfrm>
          <a:prstGeom prst="rect">
            <a:avLst/>
          </a:prstGeom>
          <a:noFill/>
          <a:ln w="0">
            <a:noFill/>
          </a:ln>
        </p:spPr>
        <p:txBody>
          <a:bodyPr anchor="t">
            <a:noAutofit/>
          </a:bodyPr>
          <a:lstStyle/>
          <a:p>
            <a:pPr marL="266760"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Helping young people to stop vaping starts with having the</a:t>
            </a:r>
            <a:r>
              <a:rPr lang="en-GB" sz="1900" b="1" strike="noStrike" spc="-1">
                <a:solidFill>
                  <a:srgbClr val="414141"/>
                </a:solidFill>
                <a:latin typeface="Century Gothic"/>
              </a:rPr>
              <a:t> </a:t>
            </a:r>
            <a:r>
              <a:rPr lang="en-GB" sz="1900" b="1" strike="noStrike" spc="-1">
                <a:solidFill>
                  <a:srgbClr val="00B0F0"/>
                </a:solidFill>
                <a:latin typeface="Century Gothic"/>
              </a:rPr>
              <a:t>right conversation</a:t>
            </a:r>
            <a:endParaRPr lang="en-US" sz="1900" b="0" strike="noStrike" spc="-1">
              <a:solidFill>
                <a:srgbClr val="414141"/>
              </a:solidFill>
              <a:latin typeface="Century Gothic"/>
            </a:endParaRPr>
          </a:p>
          <a:p>
            <a:pPr marL="266760"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Using </a:t>
            </a:r>
            <a:r>
              <a:rPr lang="en-GB" sz="1900" b="1" strike="noStrike" spc="-1">
                <a:solidFill>
                  <a:srgbClr val="00B0F0"/>
                </a:solidFill>
                <a:latin typeface="Century Gothic"/>
              </a:rPr>
              <a:t>VBA</a:t>
            </a:r>
            <a:r>
              <a:rPr lang="en-GB" sz="1900" b="0" strike="noStrike" spc="-1">
                <a:solidFill>
                  <a:srgbClr val="414141"/>
                </a:solidFill>
                <a:latin typeface="Century Gothic"/>
              </a:rPr>
              <a:t> (Very Brief Advice) opens up that opportunity</a:t>
            </a:r>
            <a:endParaRPr lang="en-US" sz="1900" b="0" strike="noStrike" spc="-1">
              <a:solidFill>
                <a:srgbClr val="414141"/>
              </a:solidFill>
              <a:latin typeface="Century Gothic"/>
            </a:endParaRPr>
          </a:p>
          <a:p>
            <a:pPr marL="266760" indent="-266760">
              <a:lnSpc>
                <a:spcPts val="2701"/>
              </a:lnSpc>
              <a:spcAft>
                <a:spcPts val="1500"/>
              </a:spcAft>
              <a:buClr>
                <a:srgbClr val="00BDFF"/>
              </a:buClr>
              <a:buSzPct val="120000"/>
              <a:buFont typeface="Wingdings" charset="2"/>
              <a:buChar char=""/>
            </a:pPr>
            <a:r>
              <a:rPr lang="en-GB" sz="1900" b="1" strike="noStrike" spc="-1">
                <a:solidFill>
                  <a:srgbClr val="00B0F0"/>
                </a:solidFill>
                <a:latin typeface="Century Gothic"/>
              </a:rPr>
              <a:t>Meeting them where they are</a:t>
            </a:r>
            <a:r>
              <a:rPr lang="en-GB" sz="1900" b="0" strike="noStrike" spc="-1">
                <a:solidFill>
                  <a:srgbClr val="00B0F0"/>
                </a:solidFill>
                <a:latin typeface="Century Gothic"/>
              </a:rPr>
              <a:t> </a:t>
            </a:r>
            <a:r>
              <a:rPr lang="en-GB" sz="1900" b="0" strike="noStrike" spc="-1">
                <a:solidFill>
                  <a:srgbClr val="414141"/>
                </a:solidFill>
                <a:latin typeface="Century Gothic"/>
              </a:rPr>
              <a:t>and using skills and tools to help to change </a:t>
            </a:r>
            <a:br>
              <a:rPr sz="1900"/>
            </a:br>
            <a:r>
              <a:rPr lang="en-GB" sz="1900" b="0" strike="noStrike" spc="-1">
                <a:solidFill>
                  <a:srgbClr val="414141"/>
                </a:solidFill>
                <a:latin typeface="Century Gothic"/>
              </a:rPr>
              <a:t>their perspective on vaping, can enable them to decide on their journey </a:t>
            </a:r>
            <a:endParaRPr lang="en-US" sz="1900" b="0" strike="noStrike" spc="-1">
              <a:solidFill>
                <a:srgbClr val="414141"/>
              </a:solidFill>
              <a:latin typeface="Century Gothic"/>
            </a:endParaRPr>
          </a:p>
          <a:p>
            <a:pPr marL="266760" indent="-266760">
              <a:lnSpc>
                <a:spcPts val="2701"/>
              </a:lnSpc>
              <a:spcAft>
                <a:spcPts val="1500"/>
              </a:spcAft>
              <a:buClr>
                <a:srgbClr val="00BDFF"/>
              </a:buClr>
              <a:buSzPct val="120000"/>
              <a:buFont typeface="Wingdings" charset="2"/>
              <a:buChar char=""/>
            </a:pPr>
            <a:r>
              <a:rPr lang="en-GB" sz="1900" b="1" strike="noStrike" spc="-1">
                <a:solidFill>
                  <a:srgbClr val="00B0F0"/>
                </a:solidFill>
                <a:latin typeface="Century Gothic"/>
              </a:rPr>
              <a:t>Providing support</a:t>
            </a:r>
            <a:r>
              <a:rPr lang="en-GB" sz="1900" b="0" strike="noStrike" spc="-1">
                <a:solidFill>
                  <a:srgbClr val="00B0F0"/>
                </a:solidFill>
                <a:latin typeface="Century Gothic"/>
              </a:rPr>
              <a:t> </a:t>
            </a:r>
            <a:r>
              <a:rPr lang="en-GB" sz="1900" b="0" strike="noStrike" spc="-1">
                <a:solidFill>
                  <a:srgbClr val="414141"/>
                </a:solidFill>
                <a:latin typeface="Century Gothic"/>
              </a:rPr>
              <a:t>directly, digitally or via the support services will increase </a:t>
            </a:r>
            <a:br>
              <a:rPr sz="1900"/>
            </a:br>
            <a:r>
              <a:rPr lang="en-GB" sz="1900" b="0" strike="noStrike" spc="-1">
                <a:solidFill>
                  <a:srgbClr val="414141"/>
                </a:solidFill>
                <a:latin typeface="Century Gothic"/>
              </a:rPr>
              <a:t>young people’s chances of stopping vaping and staying vape free</a:t>
            </a:r>
            <a:endParaRPr lang="en-US" sz="1900" b="0" strike="noStrike" spc="-1">
              <a:solidFill>
                <a:srgbClr val="414141"/>
              </a:solidFill>
              <a:latin typeface="Century Gothic"/>
            </a:endParaRPr>
          </a:p>
          <a:p>
            <a:pPr marL="266760"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Gaining the </a:t>
            </a:r>
            <a:r>
              <a:rPr lang="en-GB" sz="1900" b="1" strike="noStrike" spc="-1">
                <a:solidFill>
                  <a:srgbClr val="00B0F0"/>
                </a:solidFill>
                <a:latin typeface="Century Gothic"/>
              </a:rPr>
              <a:t>trust and confidence</a:t>
            </a:r>
            <a:r>
              <a:rPr lang="en-GB" sz="1900" b="0" strike="noStrike" spc="-1">
                <a:solidFill>
                  <a:srgbClr val="00B0F0"/>
                </a:solidFill>
                <a:latin typeface="Century Gothic"/>
              </a:rPr>
              <a:t> </a:t>
            </a:r>
            <a:r>
              <a:rPr lang="en-GB" sz="1900" b="0" strike="noStrike" spc="-1">
                <a:solidFill>
                  <a:srgbClr val="414141"/>
                </a:solidFill>
                <a:latin typeface="Century Gothic"/>
              </a:rPr>
              <a:t>of young people who have stopped vaping through this approach will encourage them to become advocates and to </a:t>
            </a:r>
            <a:br>
              <a:rPr sz="1900"/>
            </a:br>
            <a:r>
              <a:rPr lang="en-GB" sz="1900" b="0" strike="noStrike" spc="-1">
                <a:solidFill>
                  <a:srgbClr val="414141"/>
                </a:solidFill>
                <a:latin typeface="Century Gothic"/>
              </a:rPr>
              <a:t>help build a vape-free culture for the future</a:t>
            </a:r>
            <a:endParaRPr lang="en-US" sz="1900" b="0" strike="noStrike" spc="-1">
              <a:solidFill>
                <a:srgbClr val="414141"/>
              </a:solidFill>
              <a:latin typeface="Century Gothic"/>
            </a:endParaRPr>
          </a:p>
        </p:txBody>
      </p:sp>
      <p:sp>
        <p:nvSpPr>
          <p:cNvPr id="486" name="PlaceHolder 2"/>
          <p:cNvSpPr>
            <a:spLocks noGrp="1"/>
          </p:cNvSpPr>
          <p:nvPr>
            <p:ph type="title"/>
          </p:nvPr>
        </p:nvSpPr>
        <p:spPr>
          <a:xfrm>
            <a:off x="1163520" y="452880"/>
            <a:ext cx="10188360" cy="1043280"/>
          </a:xfrm>
          <a:prstGeom prst="rect">
            <a:avLst/>
          </a:prstGeom>
          <a:noFill/>
          <a:ln w="0">
            <a:noFill/>
          </a:ln>
        </p:spPr>
        <p:txBody>
          <a:bodyPr anchor="ctr">
            <a:noAutofit/>
          </a:bodyPr>
          <a:lstStyle/>
          <a:p>
            <a:pPr indent="0">
              <a:lnSpc>
                <a:spcPts val="3200"/>
              </a:lnSpc>
              <a:buNone/>
            </a:pPr>
            <a:r>
              <a:rPr lang="en-GB" sz="2800" b="1" strike="noStrike" spc="-1">
                <a:solidFill>
                  <a:schemeClr val="accent1"/>
                </a:solidFill>
                <a:latin typeface="Century Gothic"/>
              </a:rPr>
              <a:t>Summary</a:t>
            </a:r>
            <a:endParaRPr lang="en-US" sz="2800" b="0" strike="noStrike" spc="-1">
              <a:solidFill>
                <a:srgbClr val="414141"/>
              </a:solidFill>
              <a:latin typeface="Century Gothic"/>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PlaceHolder 1"/>
          <p:cNvSpPr>
            <a:spLocks noGrp="1"/>
          </p:cNvSpPr>
          <p:nvPr>
            <p:ph/>
          </p:nvPr>
        </p:nvSpPr>
        <p:spPr>
          <a:xfrm>
            <a:off x="1163520" y="1401840"/>
            <a:ext cx="6809760" cy="4434120"/>
          </a:xfrm>
          <a:prstGeom prst="rect">
            <a:avLst/>
          </a:prstGeom>
          <a:noFill/>
          <a:ln w="0">
            <a:noFill/>
          </a:ln>
        </p:spPr>
        <p:txBody>
          <a:bodyPr anchor="t">
            <a:noAutofit/>
          </a:bodyPr>
          <a:lstStyle/>
          <a:p>
            <a:pPr marL="266760" indent="-266760">
              <a:lnSpc>
                <a:spcPts val="2500"/>
              </a:lnSpc>
              <a:spcAft>
                <a:spcPts val="901"/>
              </a:spcAft>
              <a:buClr>
                <a:srgbClr val="00BDFF"/>
              </a:buClr>
              <a:buSzPct val="120000"/>
              <a:buFont typeface="Wingdings" charset="2"/>
              <a:buChar char=""/>
            </a:pPr>
            <a:r>
              <a:rPr lang="en-GB" sz="1800" b="0" strike="noStrike" spc="-1">
                <a:solidFill>
                  <a:srgbClr val="414141"/>
                </a:solidFill>
                <a:latin typeface="Century Gothic"/>
              </a:rPr>
              <a:t>Most young people </a:t>
            </a:r>
            <a:r>
              <a:rPr lang="en-GB" sz="1800" b="1" strike="noStrike" spc="-1">
                <a:solidFill>
                  <a:srgbClr val="414141"/>
                </a:solidFill>
                <a:latin typeface="Century Gothic"/>
              </a:rPr>
              <a:t>do not </a:t>
            </a:r>
            <a:r>
              <a:rPr lang="en-GB" sz="1800" b="0" strike="noStrike" spc="-1">
                <a:solidFill>
                  <a:srgbClr val="414141"/>
                </a:solidFill>
                <a:latin typeface="Century Gothic"/>
              </a:rPr>
              <a:t>vape</a:t>
            </a:r>
            <a:endParaRPr lang="en-US" sz="1800" b="0" strike="noStrike" spc="-1">
              <a:solidFill>
                <a:srgbClr val="414141"/>
              </a:solidFill>
              <a:latin typeface="Century Gothic"/>
            </a:endParaRPr>
          </a:p>
          <a:p>
            <a:pPr marL="266760" indent="-266760">
              <a:lnSpc>
                <a:spcPts val="2500"/>
              </a:lnSpc>
              <a:spcAft>
                <a:spcPts val="901"/>
              </a:spcAft>
              <a:buClr>
                <a:srgbClr val="00BDFF"/>
              </a:buClr>
              <a:buSzPct val="120000"/>
              <a:buFont typeface="Wingdings" charset="2"/>
              <a:buChar char=""/>
            </a:pPr>
            <a:r>
              <a:rPr lang="en-GB" sz="1800" b="0" strike="noStrike" spc="-1">
                <a:solidFill>
                  <a:srgbClr val="414141"/>
                </a:solidFill>
                <a:latin typeface="Century Gothic"/>
              </a:rPr>
              <a:t>Young people report vaping more than smoking</a:t>
            </a:r>
            <a:endParaRPr lang="en-US" sz="1800" b="0" strike="noStrike" spc="-1">
              <a:solidFill>
                <a:srgbClr val="414141"/>
              </a:solidFill>
              <a:latin typeface="Century Gothic"/>
            </a:endParaRPr>
          </a:p>
          <a:p>
            <a:pPr marL="266760" indent="-266760">
              <a:lnSpc>
                <a:spcPts val="2500"/>
              </a:lnSpc>
              <a:spcAft>
                <a:spcPts val="901"/>
              </a:spcAft>
              <a:buClr>
                <a:srgbClr val="00BDFF"/>
              </a:buClr>
              <a:buSzPct val="120000"/>
              <a:buFont typeface="Wingdings" charset="2"/>
              <a:buChar char=""/>
            </a:pPr>
            <a:r>
              <a:rPr lang="en-GB" sz="1800" b="0" strike="noStrike" spc="-1">
                <a:solidFill>
                  <a:srgbClr val="414141"/>
                </a:solidFill>
                <a:latin typeface="Century Gothic"/>
              </a:rPr>
              <a:t>Most young people who try vaping do not go on </a:t>
            </a:r>
            <a:br>
              <a:rPr sz="1800"/>
            </a:br>
            <a:r>
              <a:rPr lang="en-GB" sz="1800" b="0" strike="noStrike" spc="-1">
                <a:solidFill>
                  <a:srgbClr val="414141"/>
                </a:solidFill>
                <a:latin typeface="Century Gothic"/>
              </a:rPr>
              <a:t>to vape regularly</a:t>
            </a:r>
            <a:endParaRPr lang="en-US" sz="1800" b="0" strike="noStrike" spc="-1">
              <a:solidFill>
                <a:srgbClr val="414141"/>
              </a:solidFill>
              <a:latin typeface="Century Gothic"/>
            </a:endParaRPr>
          </a:p>
          <a:p>
            <a:pPr marL="266760" indent="-266760">
              <a:lnSpc>
                <a:spcPts val="2500"/>
              </a:lnSpc>
              <a:spcAft>
                <a:spcPts val="901"/>
              </a:spcAft>
              <a:buClr>
                <a:srgbClr val="00BDFF"/>
              </a:buClr>
              <a:buSzPct val="120000"/>
              <a:buFont typeface="Wingdings" charset="2"/>
              <a:buChar char=""/>
            </a:pPr>
            <a:r>
              <a:rPr lang="en-GB" sz="1800" b="0" strike="noStrike" spc="-1">
                <a:solidFill>
                  <a:srgbClr val="414141"/>
                </a:solidFill>
                <a:latin typeface="Century Gothic"/>
              </a:rPr>
              <a:t>Vaping is not as harmful as smoking, but it is not risk free</a:t>
            </a:r>
            <a:endParaRPr lang="en-US" sz="1800" b="0" strike="noStrike" spc="-1">
              <a:solidFill>
                <a:srgbClr val="414141"/>
              </a:solidFill>
              <a:latin typeface="Century Gothic"/>
            </a:endParaRPr>
          </a:p>
          <a:p>
            <a:pPr marL="266760" indent="-266760">
              <a:lnSpc>
                <a:spcPts val="2500"/>
              </a:lnSpc>
              <a:spcAft>
                <a:spcPts val="901"/>
              </a:spcAft>
              <a:buClr>
                <a:srgbClr val="00BDFF"/>
              </a:buClr>
              <a:buSzPct val="120000"/>
              <a:buFont typeface="Wingdings" charset="2"/>
              <a:buChar char=""/>
            </a:pPr>
            <a:r>
              <a:rPr lang="en-GB" sz="1800" b="0" strike="noStrike" spc="-1">
                <a:solidFill>
                  <a:srgbClr val="414141"/>
                </a:solidFill>
                <a:latin typeface="Century Gothic"/>
              </a:rPr>
              <a:t>Vapes should not be used by young people, especially those who have never smoked</a:t>
            </a:r>
            <a:endParaRPr lang="en-US" sz="1800" b="0" strike="noStrike" spc="-1">
              <a:solidFill>
                <a:srgbClr val="414141"/>
              </a:solidFill>
              <a:latin typeface="Century Gothic"/>
            </a:endParaRPr>
          </a:p>
          <a:p>
            <a:pPr marL="266760" indent="-266760">
              <a:lnSpc>
                <a:spcPts val="2500"/>
              </a:lnSpc>
              <a:spcAft>
                <a:spcPts val="901"/>
              </a:spcAft>
              <a:buClr>
                <a:srgbClr val="00BDFF"/>
              </a:buClr>
              <a:buSzPct val="120000"/>
              <a:buFont typeface="Wingdings" charset="2"/>
              <a:buChar char=""/>
            </a:pPr>
            <a:r>
              <a:rPr lang="en-GB" sz="1800" b="0" strike="noStrike" spc="-1">
                <a:solidFill>
                  <a:srgbClr val="414141"/>
                </a:solidFill>
                <a:latin typeface="Century Gothic"/>
              </a:rPr>
              <a:t>Interventions about the use of nicotine vapes should </a:t>
            </a:r>
            <a:br>
              <a:rPr sz="1800"/>
            </a:br>
            <a:r>
              <a:rPr lang="en-GB" sz="1800" b="0" strike="noStrike" spc="-1">
                <a:solidFill>
                  <a:srgbClr val="414141"/>
                </a:solidFill>
                <a:latin typeface="Century Gothic"/>
              </a:rPr>
              <a:t>not detract from the benefits of stopping smoking</a:t>
            </a:r>
            <a:endParaRPr lang="en-US" sz="1800" b="0" strike="noStrike" spc="-1">
              <a:solidFill>
                <a:srgbClr val="414141"/>
              </a:solidFill>
              <a:latin typeface="Century Gothic"/>
            </a:endParaRPr>
          </a:p>
          <a:p>
            <a:pPr marL="266760" indent="-266760">
              <a:lnSpc>
                <a:spcPts val="2500"/>
              </a:lnSpc>
              <a:spcAft>
                <a:spcPts val="901"/>
              </a:spcAft>
              <a:buClr>
                <a:srgbClr val="00BDFF"/>
              </a:buClr>
              <a:buSzPct val="120000"/>
              <a:buFont typeface="Wingdings" charset="2"/>
              <a:buChar char=""/>
            </a:pPr>
            <a:r>
              <a:rPr lang="en-GB" sz="1800" b="0" strike="noStrike" spc="-1">
                <a:solidFill>
                  <a:srgbClr val="414141"/>
                </a:solidFill>
                <a:latin typeface="Century Gothic"/>
              </a:rPr>
              <a:t>Stopping vaping should not lead to a return to, </a:t>
            </a:r>
            <a:br>
              <a:rPr sz="1800"/>
            </a:br>
            <a:r>
              <a:rPr lang="en-GB" sz="1800" b="0" strike="noStrike" spc="-1">
                <a:solidFill>
                  <a:srgbClr val="414141"/>
                </a:solidFill>
                <a:latin typeface="Century Gothic"/>
              </a:rPr>
              <a:t>or continued, smoking</a:t>
            </a:r>
            <a:endParaRPr lang="en-US" sz="1800" b="0" strike="noStrike" spc="-1">
              <a:solidFill>
                <a:srgbClr val="414141"/>
              </a:solidFill>
              <a:latin typeface="Century Gothic"/>
            </a:endParaRPr>
          </a:p>
        </p:txBody>
      </p:sp>
      <p:sp>
        <p:nvSpPr>
          <p:cNvPr id="351" name="PlaceHolder 2"/>
          <p:cNvSpPr>
            <a:spLocks noGrp="1"/>
          </p:cNvSpPr>
          <p:nvPr>
            <p:ph type="title"/>
          </p:nvPr>
        </p:nvSpPr>
        <p:spPr>
          <a:xfrm>
            <a:off x="1163520" y="452880"/>
            <a:ext cx="10188360" cy="1043280"/>
          </a:xfrm>
          <a:prstGeom prst="rect">
            <a:avLst/>
          </a:prstGeom>
          <a:noFill/>
          <a:ln w="0">
            <a:noFill/>
          </a:ln>
        </p:spPr>
        <p:txBody>
          <a:bodyPr anchor="ctr">
            <a:noAutofit/>
          </a:bodyPr>
          <a:lstStyle/>
          <a:p>
            <a:pPr indent="0">
              <a:lnSpc>
                <a:spcPts val="3200"/>
              </a:lnSpc>
              <a:buNone/>
            </a:pPr>
            <a:r>
              <a:rPr lang="en-GB" sz="2800" b="1" strike="noStrike" spc="-1">
                <a:solidFill>
                  <a:schemeClr val="accent1"/>
                </a:solidFill>
                <a:latin typeface="Century Gothic"/>
              </a:rPr>
              <a:t>The facts and stats</a:t>
            </a:r>
            <a:endParaRPr lang="en-US" sz="2800" b="0" strike="noStrike" spc="-1">
              <a:solidFill>
                <a:srgbClr val="414141"/>
              </a:solidFill>
              <a:latin typeface="Century Gothic"/>
            </a:endParaRPr>
          </a:p>
        </p:txBody>
      </p:sp>
      <p:pic>
        <p:nvPicPr>
          <p:cNvPr id="352" name="Picture 2"/>
          <p:cNvPicPr/>
          <p:nvPr/>
        </p:nvPicPr>
        <p:blipFill>
          <a:blip r:embed="rId3"/>
          <a:stretch/>
        </p:blipFill>
        <p:spPr>
          <a:xfrm>
            <a:off x="8370720" y="1442520"/>
            <a:ext cx="2981160" cy="4233240"/>
          </a:xfrm>
          <a:prstGeom prst="rect">
            <a:avLst/>
          </a:prstGeom>
          <a:ln w="0">
            <a:noFill/>
          </a:ln>
          <a:effectLst>
            <a:outerShdw blurRad="317520" dist="63360" dir="5400000" algn="ctr" rotWithShape="0">
              <a:srgbClr val="000000">
                <a:alpha val="25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PlaceHolder 1"/>
          <p:cNvSpPr>
            <a:spLocks noGrp="1"/>
          </p:cNvSpPr>
          <p:nvPr>
            <p:ph/>
          </p:nvPr>
        </p:nvSpPr>
        <p:spPr>
          <a:xfrm>
            <a:off x="1163520" y="1401840"/>
            <a:ext cx="6632640" cy="5129280"/>
          </a:xfrm>
          <a:prstGeom prst="rect">
            <a:avLst/>
          </a:prstGeom>
          <a:noFill/>
          <a:ln w="0">
            <a:noFill/>
          </a:ln>
        </p:spPr>
        <p:txBody>
          <a:bodyPr anchor="t">
            <a:noAutofit/>
          </a:bodyPr>
          <a:lstStyle/>
          <a:p>
            <a:pPr marL="266760" indent="-266760">
              <a:lnSpc>
                <a:spcPts val="2599"/>
              </a:lnSpc>
              <a:spcAft>
                <a:spcPts val="901"/>
              </a:spcAft>
              <a:buClr>
                <a:srgbClr val="00BDFF"/>
              </a:buClr>
              <a:buSzPct val="120000"/>
              <a:buFont typeface="Wingdings" charset="2"/>
              <a:buChar char=""/>
            </a:pPr>
            <a:r>
              <a:rPr lang="en-GB" sz="1800" b="0" strike="noStrike" spc="-1">
                <a:solidFill>
                  <a:srgbClr val="414141"/>
                </a:solidFill>
                <a:latin typeface="Century Gothic"/>
              </a:rPr>
              <a:t>It is illegal in England to sell vaping products, and specifically nicotine containing products, to anyone under 18 or to proxy purchase on their behalf</a:t>
            </a:r>
            <a:endParaRPr lang="en-US" sz="1800" b="0" strike="noStrike" spc="-1">
              <a:solidFill>
                <a:srgbClr val="414141"/>
              </a:solidFill>
              <a:latin typeface="Century Gothic"/>
            </a:endParaRPr>
          </a:p>
          <a:p>
            <a:pPr marL="266760" indent="-266760">
              <a:lnSpc>
                <a:spcPts val="2599"/>
              </a:lnSpc>
              <a:spcAft>
                <a:spcPts val="901"/>
              </a:spcAft>
              <a:buClr>
                <a:srgbClr val="00BDFF"/>
              </a:buClr>
              <a:buSzPct val="120000"/>
              <a:buFont typeface="Wingdings" charset="2"/>
              <a:buChar char=""/>
            </a:pPr>
            <a:r>
              <a:rPr lang="en-GB" sz="1800" b="0" strike="noStrike" spc="-1">
                <a:solidFill>
                  <a:srgbClr val="414141"/>
                </a:solidFill>
                <a:latin typeface="Century Gothic"/>
              </a:rPr>
              <a:t>Single use (disposable) vapes were banned in 2025</a:t>
            </a:r>
            <a:endParaRPr lang="en-US" sz="1800" b="0" strike="noStrike" spc="-1">
              <a:solidFill>
                <a:srgbClr val="414141"/>
              </a:solidFill>
              <a:latin typeface="Century Gothic"/>
            </a:endParaRPr>
          </a:p>
          <a:p>
            <a:pPr marL="266760" indent="-266760">
              <a:lnSpc>
                <a:spcPts val="2599"/>
              </a:lnSpc>
              <a:spcAft>
                <a:spcPts val="901"/>
              </a:spcAft>
              <a:buClr>
                <a:srgbClr val="00BDFF"/>
              </a:buClr>
              <a:buSzPct val="120000"/>
              <a:buFont typeface="Wingdings" charset="2"/>
              <a:buChar char=""/>
            </a:pPr>
            <a:r>
              <a:rPr lang="en-GB" sz="1800" b="0" strike="noStrike" spc="-1">
                <a:solidFill>
                  <a:srgbClr val="414141"/>
                </a:solidFill>
                <a:latin typeface="Century Gothic"/>
              </a:rPr>
              <a:t>Vaping products are often designed and marketed </a:t>
            </a:r>
            <a:br>
              <a:rPr sz="1800"/>
            </a:br>
            <a:r>
              <a:rPr lang="en-GB" sz="1800" b="0" strike="noStrike" spc="-1">
                <a:solidFill>
                  <a:srgbClr val="414141"/>
                </a:solidFill>
                <a:latin typeface="Century Gothic"/>
              </a:rPr>
              <a:t>to appeal to young people</a:t>
            </a:r>
            <a:endParaRPr lang="en-US" sz="1800" b="0" strike="noStrike" spc="-1">
              <a:solidFill>
                <a:srgbClr val="414141"/>
              </a:solidFill>
              <a:latin typeface="Century Gothic"/>
            </a:endParaRPr>
          </a:p>
          <a:p>
            <a:pPr marL="266760" indent="-266760">
              <a:lnSpc>
                <a:spcPts val="2599"/>
              </a:lnSpc>
              <a:spcAft>
                <a:spcPts val="901"/>
              </a:spcAft>
              <a:buClr>
                <a:srgbClr val="00BDFF"/>
              </a:buClr>
              <a:buSzPct val="120000"/>
              <a:buFont typeface="Wingdings" charset="2"/>
              <a:buChar char=""/>
            </a:pPr>
            <a:r>
              <a:rPr lang="en-GB" sz="1800" b="0" strike="noStrike" spc="-1">
                <a:solidFill>
                  <a:srgbClr val="414141"/>
                </a:solidFill>
                <a:latin typeface="Century Gothic"/>
              </a:rPr>
              <a:t>The Tobacco &amp; Vapes Bill will aim to: make most </a:t>
            </a:r>
            <a:br>
              <a:rPr sz="1800"/>
            </a:br>
            <a:r>
              <a:rPr lang="en-GB" sz="1800" b="0" strike="noStrike" spc="-1">
                <a:solidFill>
                  <a:srgbClr val="414141"/>
                </a:solidFill>
                <a:latin typeface="Century Gothic"/>
              </a:rPr>
              <a:t>smoke free places vape free; ban advertising and sponsorship; regulate flavours and packaging; and introduce a new retail licensing scheme</a:t>
            </a:r>
            <a:endParaRPr lang="en-US" sz="1800" b="0" strike="noStrike" spc="-1">
              <a:solidFill>
                <a:srgbClr val="414141"/>
              </a:solidFill>
              <a:latin typeface="Century Gothic"/>
            </a:endParaRPr>
          </a:p>
          <a:p>
            <a:pPr marL="266760" indent="-266760">
              <a:lnSpc>
                <a:spcPts val="2599"/>
              </a:lnSpc>
              <a:spcAft>
                <a:spcPts val="901"/>
              </a:spcAft>
              <a:buClr>
                <a:srgbClr val="00BDFF"/>
              </a:buClr>
              <a:buSzPct val="120000"/>
              <a:buFont typeface="Wingdings" charset="2"/>
              <a:buChar char=""/>
            </a:pPr>
            <a:r>
              <a:rPr lang="en-GB" sz="1800" b="0" strike="noStrike" spc="-1">
                <a:solidFill>
                  <a:srgbClr val="414141"/>
                </a:solidFill>
                <a:latin typeface="Century Gothic"/>
              </a:rPr>
              <a:t>Vaping products that are not regulated are illegal</a:t>
            </a:r>
            <a:endParaRPr lang="en-US" sz="1800" b="0" strike="noStrike" spc="-1">
              <a:solidFill>
                <a:srgbClr val="414141"/>
              </a:solidFill>
              <a:latin typeface="Century Gothic"/>
            </a:endParaRPr>
          </a:p>
          <a:p>
            <a:pPr indent="0">
              <a:lnSpc>
                <a:spcPts val="2599"/>
              </a:lnSpc>
              <a:spcAft>
                <a:spcPts val="901"/>
              </a:spcAft>
              <a:buNone/>
            </a:pPr>
            <a:endParaRPr lang="en-US" sz="1900" b="0" strike="noStrike" spc="-1">
              <a:solidFill>
                <a:srgbClr val="414141"/>
              </a:solidFill>
              <a:latin typeface="Century Gothic"/>
            </a:endParaRPr>
          </a:p>
        </p:txBody>
      </p:sp>
      <p:sp>
        <p:nvSpPr>
          <p:cNvPr id="354" name="PlaceHolder 2"/>
          <p:cNvSpPr>
            <a:spLocks noGrp="1"/>
          </p:cNvSpPr>
          <p:nvPr>
            <p:ph type="title"/>
          </p:nvPr>
        </p:nvSpPr>
        <p:spPr>
          <a:xfrm>
            <a:off x="1163520" y="452880"/>
            <a:ext cx="10188360" cy="1043280"/>
          </a:xfrm>
          <a:prstGeom prst="rect">
            <a:avLst/>
          </a:prstGeom>
          <a:noFill/>
          <a:ln w="0">
            <a:noFill/>
          </a:ln>
        </p:spPr>
        <p:txBody>
          <a:bodyPr anchor="ctr">
            <a:noAutofit/>
          </a:bodyPr>
          <a:lstStyle/>
          <a:p>
            <a:pPr indent="0">
              <a:lnSpc>
                <a:spcPts val="3200"/>
              </a:lnSpc>
              <a:buNone/>
            </a:pPr>
            <a:r>
              <a:rPr lang="en-GB" sz="2800" b="1" strike="noStrike" spc="-1">
                <a:solidFill>
                  <a:schemeClr val="accent1"/>
                </a:solidFill>
                <a:latin typeface="Century Gothic"/>
              </a:rPr>
              <a:t>The facts and stats</a:t>
            </a:r>
            <a:endParaRPr lang="en-US" sz="2800" b="0" strike="noStrike" spc="-1">
              <a:solidFill>
                <a:srgbClr val="414141"/>
              </a:solidFill>
              <a:latin typeface="Century Gothic"/>
            </a:endParaRPr>
          </a:p>
        </p:txBody>
      </p:sp>
      <p:pic>
        <p:nvPicPr>
          <p:cNvPr id="355" name="Picture 1"/>
          <p:cNvPicPr/>
          <p:nvPr/>
        </p:nvPicPr>
        <p:blipFill>
          <a:blip r:embed="rId3"/>
          <a:srcRect t="858" b="858"/>
          <a:stretch/>
        </p:blipFill>
        <p:spPr>
          <a:xfrm>
            <a:off x="7998480" y="1496880"/>
            <a:ext cx="3353400" cy="4084920"/>
          </a:xfrm>
          <a:prstGeom prst="rect">
            <a:avLst/>
          </a:prstGeom>
          <a:ln w="0">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PlaceHolder 1"/>
          <p:cNvSpPr>
            <a:spLocks noGrp="1"/>
          </p:cNvSpPr>
          <p:nvPr>
            <p:ph/>
          </p:nvPr>
        </p:nvSpPr>
        <p:spPr>
          <a:xfrm>
            <a:off x="1163520" y="1401840"/>
            <a:ext cx="6709320" cy="5455800"/>
          </a:xfrm>
          <a:prstGeom prst="rect">
            <a:avLst/>
          </a:prstGeom>
          <a:noFill/>
          <a:ln w="0">
            <a:noFill/>
          </a:ln>
        </p:spPr>
        <p:txBody>
          <a:bodyPr anchor="t">
            <a:noAutofit/>
          </a:bodyPr>
          <a:lstStyle/>
          <a:p>
            <a:pPr marL="266760" indent="-266760">
              <a:lnSpc>
                <a:spcPts val="2500"/>
              </a:lnSpc>
              <a:spcAft>
                <a:spcPts val="1001"/>
              </a:spcAft>
              <a:buClr>
                <a:srgbClr val="00BDFF"/>
              </a:buClr>
              <a:buSzPct val="120000"/>
              <a:buFont typeface="Wingdings" charset="2"/>
              <a:buChar char=""/>
            </a:pPr>
            <a:r>
              <a:rPr lang="en-GB" sz="1800" b="0" strike="noStrike" spc="-1">
                <a:solidFill>
                  <a:srgbClr val="000000"/>
                </a:solidFill>
                <a:latin typeface="Century Gothic"/>
              </a:rPr>
              <a:t>Vaping is linked to social environment and context</a:t>
            </a:r>
            <a:endParaRPr lang="en-US" sz="1800" b="0" strike="noStrike" spc="-1">
              <a:solidFill>
                <a:srgbClr val="414141"/>
              </a:solidFill>
              <a:latin typeface="Century Gothic"/>
            </a:endParaRPr>
          </a:p>
          <a:p>
            <a:pPr marL="266760" indent="-266760">
              <a:lnSpc>
                <a:spcPts val="2500"/>
              </a:lnSpc>
              <a:spcAft>
                <a:spcPts val="1001"/>
              </a:spcAft>
              <a:buClr>
                <a:srgbClr val="00BDFF"/>
              </a:buClr>
              <a:buSzPct val="120000"/>
              <a:buFont typeface="Wingdings" charset="2"/>
              <a:buChar char=""/>
            </a:pPr>
            <a:r>
              <a:rPr lang="en-GB" sz="1800" b="0" strike="noStrike" spc="-1">
                <a:solidFill>
                  <a:srgbClr val="000000"/>
                </a:solidFill>
                <a:latin typeface="Century Gothic"/>
              </a:rPr>
              <a:t>Vaping tends to happen in friendship groups</a:t>
            </a:r>
            <a:endParaRPr lang="en-US" sz="1800" b="0" strike="noStrike" spc="-1">
              <a:solidFill>
                <a:srgbClr val="414141"/>
              </a:solidFill>
              <a:latin typeface="Century Gothic"/>
            </a:endParaRPr>
          </a:p>
          <a:p>
            <a:pPr marL="266760" indent="-266760">
              <a:lnSpc>
                <a:spcPts val="2500"/>
              </a:lnSpc>
              <a:spcAft>
                <a:spcPts val="1001"/>
              </a:spcAft>
              <a:buClr>
                <a:srgbClr val="00BDFF"/>
              </a:buClr>
              <a:buSzPct val="120000"/>
              <a:buFont typeface="Wingdings" charset="2"/>
              <a:buChar char=""/>
            </a:pPr>
            <a:r>
              <a:rPr lang="en-GB" sz="1800" b="0" strike="noStrike" spc="-1">
                <a:solidFill>
                  <a:srgbClr val="000000"/>
                </a:solidFill>
                <a:latin typeface="Century Gothic"/>
              </a:rPr>
              <a:t>Reasons given for vaping include ‘just to try it’, </a:t>
            </a:r>
            <a:br>
              <a:rPr sz="1800"/>
            </a:br>
            <a:r>
              <a:rPr lang="en-GB" sz="1800" b="0" strike="noStrike" spc="-1">
                <a:solidFill>
                  <a:srgbClr val="000000"/>
                </a:solidFill>
                <a:latin typeface="Century Gothic"/>
              </a:rPr>
              <a:t>‘other people do it’, ‘I like the flavours’</a:t>
            </a:r>
            <a:endParaRPr lang="en-US" sz="1800" b="0" strike="noStrike" spc="-1">
              <a:solidFill>
                <a:srgbClr val="414141"/>
              </a:solidFill>
              <a:latin typeface="Century Gothic"/>
            </a:endParaRPr>
          </a:p>
          <a:p>
            <a:pPr marL="266760" indent="-266760">
              <a:lnSpc>
                <a:spcPts val="2500"/>
              </a:lnSpc>
              <a:spcAft>
                <a:spcPts val="1001"/>
              </a:spcAft>
              <a:buClr>
                <a:srgbClr val="00BDFF"/>
              </a:buClr>
              <a:buSzPct val="120000"/>
              <a:buFont typeface="Wingdings" charset="2"/>
              <a:buChar char=""/>
            </a:pPr>
            <a:r>
              <a:rPr lang="en-GB" sz="1800" b="0" strike="noStrike" spc="-1">
                <a:solidFill>
                  <a:srgbClr val="000000"/>
                </a:solidFill>
                <a:latin typeface="Century Gothic"/>
              </a:rPr>
              <a:t>Single use vapes and fruit flavours were the most </a:t>
            </a:r>
            <a:br>
              <a:rPr sz="1800"/>
            </a:br>
            <a:r>
              <a:rPr lang="en-GB" sz="1800" b="0" strike="noStrike" spc="-1">
                <a:solidFill>
                  <a:srgbClr val="000000"/>
                </a:solidFill>
                <a:latin typeface="Century Gothic"/>
              </a:rPr>
              <a:t>frequently used prior to the ban </a:t>
            </a:r>
            <a:endParaRPr lang="en-US" sz="1800" b="0" strike="noStrike" spc="-1">
              <a:solidFill>
                <a:srgbClr val="414141"/>
              </a:solidFill>
              <a:latin typeface="Century Gothic"/>
            </a:endParaRPr>
          </a:p>
          <a:p>
            <a:pPr marL="266760" indent="-266760">
              <a:lnSpc>
                <a:spcPts val="2500"/>
              </a:lnSpc>
              <a:spcAft>
                <a:spcPts val="1001"/>
              </a:spcAft>
              <a:buClr>
                <a:srgbClr val="00BDFF"/>
              </a:buClr>
              <a:buSzPct val="120000"/>
              <a:buFont typeface="Wingdings" charset="2"/>
              <a:buChar char=""/>
            </a:pPr>
            <a:r>
              <a:rPr lang="en-GB" sz="1800" b="0" strike="noStrike" spc="-1">
                <a:solidFill>
                  <a:srgbClr val="000000"/>
                </a:solidFill>
                <a:latin typeface="Century Gothic"/>
              </a:rPr>
              <a:t>An increasing number report having strong urges to vape</a:t>
            </a:r>
            <a:endParaRPr lang="en-US" sz="1800" b="0" strike="noStrike" spc="-1">
              <a:solidFill>
                <a:srgbClr val="414141"/>
              </a:solidFill>
              <a:latin typeface="Century Gothic"/>
            </a:endParaRPr>
          </a:p>
          <a:p>
            <a:pPr marL="266760" indent="-266760">
              <a:lnSpc>
                <a:spcPts val="2500"/>
              </a:lnSpc>
              <a:spcAft>
                <a:spcPts val="1001"/>
              </a:spcAft>
              <a:buClr>
                <a:srgbClr val="00BDFF"/>
              </a:buClr>
              <a:buSzPct val="120000"/>
              <a:buFont typeface="Wingdings" charset="2"/>
              <a:buChar char=""/>
            </a:pPr>
            <a:r>
              <a:rPr lang="en-GB" sz="1800" b="0" strike="noStrike" spc="-1">
                <a:solidFill>
                  <a:srgbClr val="000000"/>
                </a:solidFill>
                <a:latin typeface="Century Gothic"/>
              </a:rPr>
              <a:t>Some level of nicotine dependence in young people who regularly vape is likely</a:t>
            </a:r>
            <a:endParaRPr lang="en-US" sz="1800" b="0" strike="noStrike" spc="-1">
              <a:solidFill>
                <a:srgbClr val="414141"/>
              </a:solidFill>
              <a:latin typeface="Century Gothic"/>
            </a:endParaRPr>
          </a:p>
          <a:p>
            <a:pPr marL="266760" indent="-266760">
              <a:lnSpc>
                <a:spcPts val="2500"/>
              </a:lnSpc>
              <a:spcAft>
                <a:spcPts val="1001"/>
              </a:spcAft>
              <a:buClr>
                <a:srgbClr val="00BDFF"/>
              </a:buClr>
              <a:buSzPct val="120000"/>
              <a:buFont typeface="Wingdings" charset="2"/>
              <a:buChar char=""/>
            </a:pPr>
            <a:r>
              <a:rPr lang="en-GB" sz="1800" b="0" strike="noStrike" spc="-1">
                <a:solidFill>
                  <a:srgbClr val="000000"/>
                </a:solidFill>
                <a:latin typeface="Century Gothic"/>
              </a:rPr>
              <a:t>The barriers to stopping vaping include social benefits, stress control and enjoyment  </a:t>
            </a:r>
            <a:endParaRPr lang="en-US" sz="1800" b="0" strike="noStrike" spc="-1">
              <a:solidFill>
                <a:srgbClr val="414141"/>
              </a:solidFill>
              <a:latin typeface="Century Gothic"/>
            </a:endParaRPr>
          </a:p>
          <a:p>
            <a:pPr marL="266760" indent="-266760">
              <a:lnSpc>
                <a:spcPts val="2500"/>
              </a:lnSpc>
              <a:spcAft>
                <a:spcPts val="1001"/>
              </a:spcAft>
              <a:buClr>
                <a:srgbClr val="00BDFF"/>
              </a:buClr>
              <a:buSzPct val="120000"/>
              <a:buFont typeface="Wingdings" charset="2"/>
              <a:buChar char=""/>
            </a:pPr>
            <a:r>
              <a:rPr lang="en-GB" sz="1800" b="0" strike="noStrike" spc="-1">
                <a:solidFill>
                  <a:srgbClr val="000000"/>
                </a:solidFill>
                <a:latin typeface="Century Gothic"/>
              </a:rPr>
              <a:t>Stopping is achievable and many manage it unaided</a:t>
            </a:r>
            <a:endParaRPr lang="en-US" sz="1800" b="0" strike="noStrike" spc="-1">
              <a:solidFill>
                <a:srgbClr val="414141"/>
              </a:solidFill>
              <a:latin typeface="Century Gothic"/>
            </a:endParaRPr>
          </a:p>
        </p:txBody>
      </p:sp>
      <p:sp>
        <p:nvSpPr>
          <p:cNvPr id="357" name="PlaceHolder 2"/>
          <p:cNvSpPr>
            <a:spLocks noGrp="1"/>
          </p:cNvSpPr>
          <p:nvPr>
            <p:ph type="title"/>
          </p:nvPr>
        </p:nvSpPr>
        <p:spPr>
          <a:xfrm>
            <a:off x="1163520" y="452880"/>
            <a:ext cx="10188360" cy="1043280"/>
          </a:xfrm>
          <a:prstGeom prst="rect">
            <a:avLst/>
          </a:prstGeom>
          <a:noFill/>
          <a:ln w="0">
            <a:noFill/>
          </a:ln>
        </p:spPr>
        <p:txBody>
          <a:bodyPr anchor="ctr">
            <a:noAutofit/>
          </a:bodyPr>
          <a:lstStyle/>
          <a:p>
            <a:pPr indent="0">
              <a:lnSpc>
                <a:spcPts val="3200"/>
              </a:lnSpc>
              <a:buNone/>
            </a:pPr>
            <a:r>
              <a:rPr lang="en-GB" sz="2800" b="1" strike="noStrike" spc="-1">
                <a:solidFill>
                  <a:schemeClr val="accent1"/>
                </a:solidFill>
                <a:latin typeface="Century Gothic"/>
              </a:rPr>
              <a:t>Why do young people vape?</a:t>
            </a:r>
            <a:endParaRPr lang="en-US" sz="2800" b="0" strike="noStrike" spc="-1">
              <a:solidFill>
                <a:srgbClr val="414141"/>
              </a:solidFill>
              <a:latin typeface="Century Gothic"/>
            </a:endParaRPr>
          </a:p>
        </p:txBody>
      </p:sp>
      <p:pic>
        <p:nvPicPr>
          <p:cNvPr id="358" name="Picture 6"/>
          <p:cNvPicPr/>
          <p:nvPr/>
        </p:nvPicPr>
        <p:blipFill>
          <a:blip r:embed="rId3"/>
          <a:stretch/>
        </p:blipFill>
        <p:spPr>
          <a:xfrm>
            <a:off x="8004240" y="1496880"/>
            <a:ext cx="3342240" cy="1879920"/>
          </a:xfrm>
          <a:prstGeom prst="rect">
            <a:avLst/>
          </a:prstGeom>
          <a:ln w="0">
            <a:noFill/>
          </a:ln>
        </p:spPr>
      </p:pic>
      <p:sp>
        <p:nvSpPr>
          <p:cNvPr id="359" name="TextBox 7"/>
          <p:cNvSpPr/>
          <p:nvPr/>
        </p:nvSpPr>
        <p:spPr>
          <a:xfrm>
            <a:off x="7998480" y="3365280"/>
            <a:ext cx="3353400" cy="2691360"/>
          </a:xfrm>
          <a:prstGeom prst="rect">
            <a:avLst/>
          </a:prstGeom>
          <a:solidFill>
            <a:srgbClr val="003057"/>
          </a:solidFill>
          <a:ln w="0">
            <a:noFill/>
          </a:ln>
        </p:spPr>
        <p:style>
          <a:lnRef idx="0">
            <a:scrgbClr r="0" g="0" b="0"/>
          </a:lnRef>
          <a:fillRef idx="0">
            <a:scrgbClr r="0" g="0" b="0"/>
          </a:fillRef>
          <a:effectRef idx="0">
            <a:scrgbClr r="0" g="0" b="0"/>
          </a:effectRef>
          <a:fontRef idx="minor"/>
        </p:style>
        <p:txBody>
          <a:bodyPr lIns="90000" tIns="45000" rIns="90000" bIns="180000" anchor="ctr">
            <a:noAutofit/>
          </a:bodyPr>
          <a:lstStyle/>
          <a:p>
            <a:pPr algn="ctr">
              <a:lnSpc>
                <a:spcPts val="2999"/>
              </a:lnSpc>
            </a:pPr>
            <a:r>
              <a:rPr lang="en-GB" sz="2200" b="1" i="1" strike="noStrike" spc="-1">
                <a:solidFill>
                  <a:srgbClr val="FFFFFF"/>
                </a:solidFill>
                <a:latin typeface="Century Gothic"/>
              </a:rPr>
              <a:t>“Young people </a:t>
            </a:r>
            <a:br>
              <a:rPr sz="2200"/>
            </a:br>
            <a:r>
              <a:rPr lang="en-GB" sz="2200" b="1" i="1" strike="noStrike" spc="-1">
                <a:solidFill>
                  <a:srgbClr val="FFFFFF"/>
                </a:solidFill>
                <a:latin typeface="Century Gothic"/>
              </a:rPr>
              <a:t>have an invincible desire to search </a:t>
            </a:r>
            <a:br>
              <a:rPr sz="2200"/>
            </a:br>
            <a:r>
              <a:rPr lang="en-GB" sz="2200" b="1" i="1" strike="noStrike" spc="-1">
                <a:solidFill>
                  <a:srgbClr val="FFFFFF"/>
                </a:solidFill>
                <a:latin typeface="Century Gothic"/>
              </a:rPr>
              <a:t>for pleasure”</a:t>
            </a:r>
            <a:endParaRPr lang="en-GB" sz="2200" b="0" strike="noStrike" spc="-1">
              <a:solidFill>
                <a:srgbClr val="FFFFFF"/>
              </a:solidFill>
              <a:latin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0" name="Group 1"/>
          <p:cNvGrpSpPr/>
          <p:nvPr/>
        </p:nvGrpSpPr>
        <p:grpSpPr>
          <a:xfrm>
            <a:off x="1693440" y="2473920"/>
            <a:ext cx="8804520" cy="1490760"/>
            <a:chOff x="1693440" y="2473920"/>
            <a:chExt cx="8804520" cy="1490760"/>
          </a:xfrm>
        </p:grpSpPr>
        <p:sp>
          <p:nvSpPr>
            <p:cNvPr id="361" name="TextBox 2"/>
            <p:cNvSpPr/>
            <p:nvPr/>
          </p:nvSpPr>
          <p:spPr>
            <a:xfrm>
              <a:off x="3184560" y="2473920"/>
              <a:ext cx="7313400" cy="1490760"/>
            </a:xfrm>
            <a:prstGeom prst="rect">
              <a:avLst/>
            </a:prstGeom>
            <a:solidFill>
              <a:srgbClr val="003057"/>
            </a:solidFill>
            <a:ln w="0">
              <a:noFill/>
            </a:ln>
          </p:spPr>
          <p:style>
            <a:lnRef idx="0">
              <a:scrgbClr r="0" g="0" b="0"/>
            </a:lnRef>
            <a:fillRef idx="0">
              <a:scrgbClr r="0" g="0" b="0"/>
            </a:fillRef>
            <a:effectRef idx="0">
              <a:scrgbClr r="0" g="0" b="0"/>
            </a:effectRef>
            <a:fontRef idx="minor"/>
          </p:style>
          <p:txBody>
            <a:bodyPr lIns="396000" tIns="45000" rIns="90000" bIns="108000" anchor="ctr">
              <a:noAutofit/>
            </a:bodyPr>
            <a:lstStyle/>
            <a:p>
              <a:pPr>
                <a:lnSpc>
                  <a:spcPts val="3600"/>
                </a:lnSpc>
              </a:pPr>
              <a:r>
                <a:rPr lang="en-GB" sz="2700" b="1" strike="noStrike" spc="-1">
                  <a:solidFill>
                    <a:srgbClr val="FFFFFF"/>
                  </a:solidFill>
                  <a:latin typeface="Century Gothic"/>
                </a:rPr>
                <a:t>Engaging young people </a:t>
              </a:r>
              <a:br>
                <a:rPr sz="2700"/>
              </a:br>
              <a:r>
                <a:rPr lang="en-GB" sz="2700" b="1" strike="noStrike" spc="-1">
                  <a:solidFill>
                    <a:srgbClr val="FFFFFF"/>
                  </a:solidFill>
                  <a:latin typeface="Century Gothic"/>
                </a:rPr>
                <a:t>in the conversation</a:t>
              </a:r>
              <a:endParaRPr lang="en-GB" sz="2700" b="0" strike="noStrike" spc="-1">
                <a:solidFill>
                  <a:srgbClr val="FFFFFF"/>
                </a:solidFill>
                <a:latin typeface="Arial"/>
              </a:endParaRPr>
            </a:p>
          </p:txBody>
        </p:sp>
        <p:sp>
          <p:nvSpPr>
            <p:cNvPr id="362" name="TextBox 4"/>
            <p:cNvSpPr/>
            <p:nvPr/>
          </p:nvSpPr>
          <p:spPr>
            <a:xfrm>
              <a:off x="1693440" y="2473920"/>
              <a:ext cx="1490760" cy="1490760"/>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pPr>
              <a:r>
                <a:rPr lang="en-US" sz="5000" b="1" strike="noStrike" spc="-1">
                  <a:solidFill>
                    <a:srgbClr val="003057"/>
                  </a:solidFill>
                  <a:latin typeface="Century Gothic"/>
                </a:rPr>
                <a:t>2</a:t>
              </a:r>
              <a:endParaRPr lang="en-GB" sz="5000" b="0" strike="noStrike" spc="-1">
                <a:solidFill>
                  <a:srgbClr val="000000"/>
                </a:solidFill>
                <a:latin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PlaceHolder 1"/>
          <p:cNvSpPr>
            <a:spLocks noGrp="1"/>
          </p:cNvSpPr>
          <p:nvPr>
            <p:ph/>
          </p:nvPr>
        </p:nvSpPr>
        <p:spPr>
          <a:xfrm>
            <a:off x="1163520" y="1664280"/>
            <a:ext cx="6306840" cy="4434120"/>
          </a:xfrm>
          <a:prstGeom prst="rect">
            <a:avLst/>
          </a:prstGeom>
          <a:noFill/>
          <a:ln w="0">
            <a:noFill/>
          </a:ln>
        </p:spPr>
        <p:txBody>
          <a:bodyPr anchor="t">
            <a:noAutofit/>
          </a:bodyPr>
          <a:lstStyle/>
          <a:p>
            <a:pPr marL="266760"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Every young person is </a:t>
            </a:r>
            <a:r>
              <a:rPr lang="en-GB" sz="1900" b="1" strike="noStrike" spc="-1">
                <a:solidFill>
                  <a:srgbClr val="00B0F0"/>
                </a:solidFill>
                <a:latin typeface="Century Gothic"/>
              </a:rPr>
              <a:t>unique</a:t>
            </a:r>
            <a:endParaRPr lang="en-US" sz="1900" b="0" strike="noStrike" spc="-1">
              <a:solidFill>
                <a:srgbClr val="414141"/>
              </a:solidFill>
              <a:latin typeface="Century Gothic"/>
            </a:endParaRPr>
          </a:p>
          <a:p>
            <a:pPr marL="266760"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Each one should be treated with </a:t>
            </a:r>
            <a:br>
              <a:rPr sz="1900"/>
            </a:br>
            <a:r>
              <a:rPr lang="en-GB" sz="1900" b="1" strike="noStrike" spc="-1">
                <a:solidFill>
                  <a:srgbClr val="00B0F0"/>
                </a:solidFill>
                <a:latin typeface="Century Gothic"/>
              </a:rPr>
              <a:t>dignity, compassion and respect</a:t>
            </a:r>
            <a:endParaRPr lang="en-US" sz="1900" b="0" strike="noStrike" spc="-1">
              <a:solidFill>
                <a:srgbClr val="414141"/>
              </a:solidFill>
              <a:latin typeface="Century Gothic"/>
            </a:endParaRPr>
          </a:p>
          <a:p>
            <a:pPr marL="266760" indent="-266760">
              <a:lnSpc>
                <a:spcPts val="2701"/>
              </a:lnSpc>
              <a:spcAft>
                <a:spcPts val="1500"/>
              </a:spcAft>
              <a:buClr>
                <a:srgbClr val="00BDFF"/>
              </a:buClr>
              <a:buSzPct val="120000"/>
              <a:buFont typeface="Wingdings" charset="2"/>
              <a:buChar char=""/>
            </a:pPr>
            <a:r>
              <a:rPr lang="en-GB" sz="1900" b="1" strike="noStrike" spc="-1">
                <a:solidFill>
                  <a:srgbClr val="00B0F0"/>
                </a:solidFill>
                <a:latin typeface="Century Gothic"/>
              </a:rPr>
              <a:t>Support</a:t>
            </a:r>
            <a:r>
              <a:rPr lang="en-GB" sz="1900" b="0" strike="noStrike" spc="-1">
                <a:solidFill>
                  <a:srgbClr val="414141"/>
                </a:solidFill>
                <a:latin typeface="Century Gothic"/>
              </a:rPr>
              <a:t> should be enabling, </a:t>
            </a:r>
            <a:br>
              <a:rPr sz="1900"/>
            </a:br>
            <a:r>
              <a:rPr lang="en-GB" sz="1900" b="0" strike="noStrike" spc="-1">
                <a:solidFill>
                  <a:srgbClr val="414141"/>
                </a:solidFill>
                <a:latin typeface="Century Gothic"/>
              </a:rPr>
              <a:t>co-ordinated and personalised</a:t>
            </a:r>
            <a:endParaRPr lang="en-US" sz="1900" b="0" strike="noStrike" spc="-1">
              <a:solidFill>
                <a:srgbClr val="414141"/>
              </a:solidFill>
              <a:latin typeface="Century Gothic"/>
            </a:endParaRPr>
          </a:p>
          <a:p>
            <a:pPr marL="266760"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Need to meet </a:t>
            </a:r>
            <a:r>
              <a:rPr lang="en-GB" sz="1900" b="1" strike="noStrike" spc="-1">
                <a:solidFill>
                  <a:srgbClr val="00B0F0"/>
                </a:solidFill>
                <a:latin typeface="Century Gothic"/>
              </a:rPr>
              <a:t>young people </a:t>
            </a:r>
            <a:br>
              <a:rPr sz="1900"/>
            </a:br>
            <a:r>
              <a:rPr lang="en-GB" sz="1900" b="1" strike="noStrike" spc="-1">
                <a:solidFill>
                  <a:srgbClr val="00B0F0"/>
                </a:solidFill>
                <a:latin typeface="Century Gothic"/>
              </a:rPr>
              <a:t>where they are</a:t>
            </a:r>
            <a:endParaRPr lang="en-US" sz="1900" b="0" strike="noStrike" spc="-1">
              <a:solidFill>
                <a:srgbClr val="414141"/>
              </a:solidFill>
              <a:latin typeface="Century Gothic"/>
            </a:endParaRPr>
          </a:p>
          <a:p>
            <a:pPr marL="266760" indent="-266760">
              <a:lnSpc>
                <a:spcPts val="2701"/>
              </a:lnSpc>
              <a:spcAft>
                <a:spcPts val="1500"/>
              </a:spcAft>
              <a:buClr>
                <a:srgbClr val="00BDFF"/>
              </a:buClr>
              <a:buSzPct val="120000"/>
              <a:buFont typeface="Wingdings" charset="2"/>
              <a:buChar char=""/>
            </a:pPr>
            <a:r>
              <a:rPr lang="en-GB" sz="1900" b="0" strike="noStrike" spc="-1">
                <a:solidFill>
                  <a:srgbClr val="414141"/>
                </a:solidFill>
                <a:latin typeface="Century Gothic"/>
              </a:rPr>
              <a:t>Change has to </a:t>
            </a:r>
            <a:r>
              <a:rPr lang="en-GB" sz="1900" b="1" strike="noStrike" spc="-1">
                <a:solidFill>
                  <a:srgbClr val="00B0F0"/>
                </a:solidFill>
                <a:latin typeface="Century Gothic"/>
              </a:rPr>
              <a:t>make sense</a:t>
            </a:r>
            <a:endParaRPr lang="en-US" sz="1900" b="0" strike="noStrike" spc="-1">
              <a:solidFill>
                <a:srgbClr val="414141"/>
              </a:solidFill>
              <a:latin typeface="Century Gothic"/>
            </a:endParaRPr>
          </a:p>
          <a:p>
            <a:pPr marL="266760" indent="-266760">
              <a:lnSpc>
                <a:spcPts val="2701"/>
              </a:lnSpc>
              <a:spcAft>
                <a:spcPts val="1500"/>
              </a:spcAft>
              <a:buClr>
                <a:srgbClr val="00BDFF"/>
              </a:buClr>
              <a:buSzPct val="120000"/>
              <a:buFont typeface="Wingdings" charset="2"/>
              <a:buChar char=""/>
            </a:pPr>
            <a:r>
              <a:rPr lang="en-GB" sz="1900" b="1" strike="noStrike" spc="-1">
                <a:solidFill>
                  <a:srgbClr val="00B0F0"/>
                </a:solidFill>
                <a:latin typeface="Century Gothic"/>
              </a:rPr>
              <a:t>Telling doesn’t work</a:t>
            </a:r>
            <a:endParaRPr lang="en-US" sz="1900" b="0" strike="noStrike" spc="-1">
              <a:solidFill>
                <a:srgbClr val="414141"/>
              </a:solidFill>
              <a:latin typeface="Century Gothic"/>
            </a:endParaRPr>
          </a:p>
        </p:txBody>
      </p:sp>
      <p:sp>
        <p:nvSpPr>
          <p:cNvPr id="364" name="PlaceHolder 2"/>
          <p:cNvSpPr>
            <a:spLocks noGrp="1"/>
          </p:cNvSpPr>
          <p:nvPr>
            <p:ph type="title"/>
          </p:nvPr>
        </p:nvSpPr>
        <p:spPr>
          <a:xfrm>
            <a:off x="1163520" y="452880"/>
            <a:ext cx="10188360" cy="1043280"/>
          </a:xfrm>
          <a:prstGeom prst="rect">
            <a:avLst/>
          </a:prstGeom>
          <a:noFill/>
          <a:ln w="0">
            <a:noFill/>
          </a:ln>
        </p:spPr>
        <p:txBody>
          <a:bodyPr anchor="ctr">
            <a:noAutofit/>
          </a:bodyPr>
          <a:lstStyle/>
          <a:p>
            <a:pPr indent="0">
              <a:lnSpc>
                <a:spcPts val="3200"/>
              </a:lnSpc>
              <a:buNone/>
            </a:pPr>
            <a:r>
              <a:rPr lang="en-GB" sz="2800" b="1" strike="noStrike" spc="-1">
                <a:solidFill>
                  <a:schemeClr val="accent1"/>
                </a:solidFill>
                <a:latin typeface="Century Gothic"/>
              </a:rPr>
              <a:t>Young person-centred principles</a:t>
            </a:r>
            <a:endParaRPr lang="en-US" sz="2800" b="0" strike="noStrike" spc="-1">
              <a:solidFill>
                <a:srgbClr val="414141"/>
              </a:solidFill>
              <a:latin typeface="Century Gothic"/>
            </a:endParaRPr>
          </a:p>
        </p:txBody>
      </p:sp>
      <p:pic>
        <p:nvPicPr>
          <p:cNvPr id="365" name="Picture 2"/>
          <p:cNvPicPr/>
          <p:nvPr/>
        </p:nvPicPr>
        <p:blipFill>
          <a:blip r:embed="rId3"/>
          <a:srcRect l="14428" r="16491" b="6450"/>
          <a:stretch/>
        </p:blipFill>
        <p:spPr>
          <a:xfrm>
            <a:off x="6374520" y="1840680"/>
            <a:ext cx="5038200" cy="3837600"/>
          </a:xfrm>
          <a:prstGeom prst="rect">
            <a:avLst/>
          </a:prstGeom>
          <a:ln w="0">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 name="PlaceHolder 1"/>
          <p:cNvSpPr>
            <a:spLocks noGrp="1"/>
          </p:cNvSpPr>
          <p:nvPr>
            <p:ph/>
          </p:nvPr>
        </p:nvSpPr>
        <p:spPr>
          <a:xfrm>
            <a:off x="1163520" y="1664280"/>
            <a:ext cx="10188360" cy="4434120"/>
          </a:xfrm>
          <a:prstGeom prst="rect">
            <a:avLst/>
          </a:prstGeom>
          <a:noFill/>
          <a:ln w="0">
            <a:noFill/>
          </a:ln>
        </p:spPr>
        <p:txBody>
          <a:bodyPr anchor="t">
            <a:noAutofit/>
          </a:bodyPr>
          <a:lstStyle/>
          <a:p>
            <a:pPr marL="266760" lvl="1" indent="-266760">
              <a:lnSpc>
                <a:spcPts val="2701"/>
              </a:lnSpc>
              <a:spcBef>
                <a:spcPts val="799"/>
              </a:spcBef>
              <a:spcAft>
                <a:spcPts val="799"/>
              </a:spcAft>
              <a:buClr>
                <a:srgbClr val="00BDFF"/>
              </a:buClr>
              <a:buSzPct val="120000"/>
              <a:buFont typeface="Wingdings" charset="2"/>
              <a:buChar char=""/>
            </a:pPr>
            <a:r>
              <a:rPr lang="en-GB" sz="1900" b="0" strike="noStrike" spc="-1">
                <a:solidFill>
                  <a:srgbClr val="414141"/>
                </a:solidFill>
                <a:latin typeface="Century Gothic"/>
              </a:rPr>
              <a:t>Using young </a:t>
            </a:r>
            <a:r>
              <a:rPr lang="en-GB" sz="1900" b="1" strike="noStrike" spc="-1">
                <a:solidFill>
                  <a:srgbClr val="00B0F0"/>
                </a:solidFill>
                <a:latin typeface="Century Gothic"/>
              </a:rPr>
              <a:t>person-centred language</a:t>
            </a:r>
            <a:endParaRPr lang="en-US" sz="1900" b="0" strike="noStrike" spc="-1">
              <a:solidFill>
                <a:srgbClr val="414141"/>
              </a:solidFill>
              <a:latin typeface="Century Gothic"/>
            </a:endParaRPr>
          </a:p>
          <a:p>
            <a:pPr marL="266760" lvl="1" indent="-266760">
              <a:lnSpc>
                <a:spcPts val="2701"/>
              </a:lnSpc>
              <a:spcBef>
                <a:spcPts val="799"/>
              </a:spcBef>
              <a:spcAft>
                <a:spcPts val="799"/>
              </a:spcAft>
              <a:buClr>
                <a:srgbClr val="00BDFF"/>
              </a:buClr>
              <a:buSzPct val="120000"/>
              <a:buFont typeface="Wingdings" charset="2"/>
              <a:buChar char=""/>
            </a:pPr>
            <a:r>
              <a:rPr lang="en-GB" sz="1900" b="1" strike="noStrike" spc="-1">
                <a:solidFill>
                  <a:srgbClr val="00B0F0"/>
                </a:solidFill>
                <a:latin typeface="Century Gothic"/>
              </a:rPr>
              <a:t>Collaborating</a:t>
            </a:r>
            <a:r>
              <a:rPr lang="en-GB" sz="1900" b="0" strike="noStrike" spc="-1">
                <a:solidFill>
                  <a:srgbClr val="414141"/>
                </a:solidFill>
                <a:latin typeface="Century Gothic"/>
              </a:rPr>
              <a:t> on goal and target setting</a:t>
            </a:r>
            <a:endParaRPr lang="en-US" sz="1900" b="0" strike="noStrike" spc="-1">
              <a:solidFill>
                <a:srgbClr val="414141"/>
              </a:solidFill>
              <a:latin typeface="Century Gothic"/>
            </a:endParaRPr>
          </a:p>
          <a:p>
            <a:pPr marL="266760" lvl="1" indent="-266760">
              <a:lnSpc>
                <a:spcPts val="2701"/>
              </a:lnSpc>
              <a:spcBef>
                <a:spcPts val="799"/>
              </a:spcBef>
              <a:spcAft>
                <a:spcPts val="799"/>
              </a:spcAft>
              <a:buClr>
                <a:srgbClr val="00BDFF"/>
              </a:buClr>
              <a:buSzPct val="120000"/>
              <a:buFont typeface="Wingdings" charset="2"/>
              <a:buChar char=""/>
            </a:pPr>
            <a:r>
              <a:rPr lang="en-GB" sz="1900" b="0" strike="noStrike" spc="-1">
                <a:solidFill>
                  <a:srgbClr val="414141"/>
                </a:solidFill>
                <a:latin typeface="Century Gothic"/>
              </a:rPr>
              <a:t>Identifying and focussing on their </a:t>
            </a:r>
            <a:r>
              <a:rPr lang="en-GB" sz="1900" b="1" strike="noStrike" spc="-1">
                <a:solidFill>
                  <a:srgbClr val="00B0F0"/>
                </a:solidFill>
                <a:latin typeface="Century Gothic"/>
              </a:rPr>
              <a:t>strengths and attributes</a:t>
            </a:r>
            <a:endParaRPr lang="en-US" sz="1900" b="0" strike="noStrike" spc="-1">
              <a:solidFill>
                <a:srgbClr val="414141"/>
              </a:solidFill>
              <a:latin typeface="Century Gothic"/>
            </a:endParaRPr>
          </a:p>
          <a:p>
            <a:pPr marL="266760" lvl="1" indent="-266760">
              <a:lnSpc>
                <a:spcPts val="2701"/>
              </a:lnSpc>
              <a:spcBef>
                <a:spcPts val="799"/>
              </a:spcBef>
              <a:spcAft>
                <a:spcPts val="799"/>
              </a:spcAft>
              <a:buClr>
                <a:srgbClr val="00BDFF"/>
              </a:buClr>
              <a:buSzPct val="120000"/>
              <a:buFont typeface="Wingdings" charset="2"/>
              <a:buChar char=""/>
            </a:pPr>
            <a:r>
              <a:rPr lang="en-GB" sz="1900" b="0" strike="noStrike" spc="-1">
                <a:solidFill>
                  <a:srgbClr val="414141"/>
                </a:solidFill>
                <a:latin typeface="Century Gothic"/>
              </a:rPr>
              <a:t>Recognising, understanding and appreciating </a:t>
            </a:r>
            <a:r>
              <a:rPr lang="en-GB" sz="1900" b="1" strike="noStrike" spc="-1">
                <a:solidFill>
                  <a:srgbClr val="00B0F0"/>
                </a:solidFill>
                <a:latin typeface="Century Gothic"/>
              </a:rPr>
              <a:t>cultural/youth influences</a:t>
            </a:r>
            <a:endParaRPr lang="en-US" sz="1900" b="0" strike="noStrike" spc="-1">
              <a:solidFill>
                <a:srgbClr val="414141"/>
              </a:solidFill>
              <a:latin typeface="Century Gothic"/>
            </a:endParaRPr>
          </a:p>
          <a:p>
            <a:pPr marL="266760" lvl="1" indent="-266760">
              <a:lnSpc>
                <a:spcPts val="2701"/>
              </a:lnSpc>
              <a:spcBef>
                <a:spcPts val="799"/>
              </a:spcBef>
              <a:spcAft>
                <a:spcPts val="799"/>
              </a:spcAft>
              <a:buClr>
                <a:srgbClr val="00BDFF"/>
              </a:buClr>
              <a:buSzPct val="120000"/>
              <a:buFont typeface="Wingdings" charset="2"/>
              <a:buChar char=""/>
            </a:pPr>
            <a:r>
              <a:rPr lang="en-GB" sz="1900" b="0" strike="noStrike" spc="-1">
                <a:solidFill>
                  <a:srgbClr val="414141"/>
                </a:solidFill>
                <a:latin typeface="Century Gothic"/>
              </a:rPr>
              <a:t>Investigating and </a:t>
            </a:r>
            <a:r>
              <a:rPr lang="en-GB" sz="1900" b="1" strike="noStrike" spc="-1">
                <a:solidFill>
                  <a:srgbClr val="00B0F0"/>
                </a:solidFill>
                <a:latin typeface="Century Gothic"/>
              </a:rPr>
              <a:t>prioritising relationships</a:t>
            </a:r>
            <a:r>
              <a:rPr lang="en-GB" sz="1900" b="0" strike="noStrike" spc="-1">
                <a:solidFill>
                  <a:srgbClr val="414141"/>
                </a:solidFill>
                <a:latin typeface="Century Gothic"/>
              </a:rPr>
              <a:t>: who can be involved in support?</a:t>
            </a:r>
            <a:endParaRPr lang="en-US" sz="1900" b="0" strike="noStrike" spc="-1">
              <a:solidFill>
                <a:srgbClr val="414141"/>
              </a:solidFill>
              <a:latin typeface="Century Gothic"/>
            </a:endParaRPr>
          </a:p>
          <a:p>
            <a:pPr marL="266760" lvl="1" indent="-266760">
              <a:lnSpc>
                <a:spcPts val="2701"/>
              </a:lnSpc>
              <a:spcBef>
                <a:spcPts val="799"/>
              </a:spcBef>
              <a:spcAft>
                <a:spcPts val="799"/>
              </a:spcAft>
              <a:buClr>
                <a:srgbClr val="00BDFF"/>
              </a:buClr>
              <a:buSzPct val="120000"/>
              <a:buFont typeface="Wingdings" charset="2"/>
              <a:buChar char=""/>
            </a:pPr>
            <a:r>
              <a:rPr lang="en-GB" sz="1900" b="0" strike="noStrike" spc="-1">
                <a:solidFill>
                  <a:srgbClr val="414141"/>
                </a:solidFill>
                <a:latin typeface="Century Gothic"/>
              </a:rPr>
              <a:t>Offering </a:t>
            </a:r>
            <a:r>
              <a:rPr lang="en-GB" sz="1900" b="1" strike="noStrike" spc="-1">
                <a:solidFill>
                  <a:srgbClr val="00B0F0"/>
                </a:solidFill>
                <a:latin typeface="Century Gothic"/>
              </a:rPr>
              <a:t>options and choices </a:t>
            </a:r>
            <a:endParaRPr lang="en-US" sz="1900" b="0" strike="noStrike" spc="-1">
              <a:solidFill>
                <a:srgbClr val="414141"/>
              </a:solidFill>
              <a:latin typeface="Century Gothic"/>
            </a:endParaRPr>
          </a:p>
          <a:p>
            <a:pPr marL="266760" lvl="1" indent="-266760">
              <a:lnSpc>
                <a:spcPts val="2701"/>
              </a:lnSpc>
              <a:spcBef>
                <a:spcPts val="799"/>
              </a:spcBef>
              <a:spcAft>
                <a:spcPts val="799"/>
              </a:spcAft>
              <a:buClr>
                <a:srgbClr val="00BDFF"/>
              </a:buClr>
              <a:buSzPct val="120000"/>
              <a:buFont typeface="Wingdings" charset="2"/>
              <a:buChar char=""/>
            </a:pPr>
            <a:r>
              <a:rPr lang="en-GB" sz="1900" b="0" strike="noStrike" spc="-1">
                <a:solidFill>
                  <a:srgbClr val="414141"/>
                </a:solidFill>
                <a:latin typeface="Century Gothic"/>
              </a:rPr>
              <a:t>Adjusting and </a:t>
            </a:r>
            <a:r>
              <a:rPr lang="en-GB" sz="1900" b="1" strike="noStrike" spc="-1">
                <a:solidFill>
                  <a:srgbClr val="00B0F0"/>
                </a:solidFill>
                <a:latin typeface="Century Gothic"/>
              </a:rPr>
              <a:t>tailoring communication</a:t>
            </a:r>
            <a:r>
              <a:rPr lang="en-GB" sz="1900" b="0" strike="noStrike" spc="-1">
                <a:solidFill>
                  <a:srgbClr val="00B0F0"/>
                </a:solidFill>
                <a:latin typeface="Century Gothic"/>
              </a:rPr>
              <a:t> </a:t>
            </a:r>
            <a:r>
              <a:rPr lang="en-GB" sz="1900" b="0" strike="noStrike" spc="-1">
                <a:solidFill>
                  <a:srgbClr val="414141"/>
                </a:solidFill>
                <a:latin typeface="Century Gothic"/>
              </a:rPr>
              <a:t>styles and methods </a:t>
            </a:r>
            <a:br>
              <a:rPr sz="1900"/>
            </a:br>
            <a:r>
              <a:rPr lang="en-GB" sz="1900" b="0" strike="noStrike" spc="-1">
                <a:solidFill>
                  <a:srgbClr val="414141"/>
                </a:solidFill>
                <a:latin typeface="Century Gothic"/>
              </a:rPr>
              <a:t>to suit their needs and preferences</a:t>
            </a:r>
            <a:endParaRPr lang="en-US" sz="1900" b="0" strike="noStrike" spc="-1">
              <a:solidFill>
                <a:srgbClr val="414141"/>
              </a:solidFill>
              <a:latin typeface="Century Gothic"/>
            </a:endParaRPr>
          </a:p>
        </p:txBody>
      </p:sp>
      <p:sp>
        <p:nvSpPr>
          <p:cNvPr id="367" name="PlaceHolder 2"/>
          <p:cNvSpPr>
            <a:spLocks noGrp="1"/>
          </p:cNvSpPr>
          <p:nvPr>
            <p:ph type="title"/>
          </p:nvPr>
        </p:nvSpPr>
        <p:spPr>
          <a:xfrm>
            <a:off x="1163520" y="452880"/>
            <a:ext cx="10188360" cy="1043280"/>
          </a:xfrm>
          <a:prstGeom prst="rect">
            <a:avLst/>
          </a:prstGeom>
          <a:noFill/>
          <a:ln w="0">
            <a:noFill/>
          </a:ln>
        </p:spPr>
        <p:txBody>
          <a:bodyPr anchor="ctr">
            <a:noAutofit/>
          </a:bodyPr>
          <a:lstStyle/>
          <a:p>
            <a:pPr indent="0">
              <a:lnSpc>
                <a:spcPts val="3200"/>
              </a:lnSpc>
              <a:buNone/>
            </a:pPr>
            <a:r>
              <a:rPr lang="en-GB" sz="2800" b="1" strike="noStrike" spc="-1">
                <a:solidFill>
                  <a:schemeClr val="accent1"/>
                </a:solidFill>
                <a:latin typeface="Century Gothic"/>
              </a:rPr>
              <a:t>Young person-centred practice</a:t>
            </a:r>
            <a:endParaRPr lang="en-US" sz="2800" b="0" strike="noStrike" spc="-1">
              <a:solidFill>
                <a:srgbClr val="414141"/>
              </a:solidFill>
              <a:latin typeface="Century Gothic"/>
            </a:endParaRPr>
          </a:p>
        </p:txBody>
      </p:sp>
      <p:pic>
        <p:nvPicPr>
          <p:cNvPr id="368" name="Picture 4"/>
          <p:cNvPicPr/>
          <p:nvPr/>
        </p:nvPicPr>
        <p:blipFill>
          <a:blip r:embed="rId3"/>
          <a:stretch/>
        </p:blipFill>
        <p:spPr>
          <a:xfrm>
            <a:off x="9837000" y="540360"/>
            <a:ext cx="1620000" cy="1620000"/>
          </a:xfrm>
          <a:prstGeom prst="rect">
            <a:avLst/>
          </a:prstGeom>
          <a:ln w="0">
            <a:noFill/>
          </a:ln>
          <a:effectLst>
            <a:outerShdw blurRad="317520" dist="63360" dir="5400000" algn="ctr" rotWithShape="0">
              <a:srgbClr val="000000">
                <a:alpha val="25000"/>
              </a:srgbClr>
            </a:outerShdw>
          </a:effectLst>
        </p:spPr>
      </p:pic>
    </p:spTree>
  </p:cSld>
  <p:clrMapOvr>
    <a:masterClrMapping/>
  </p:clrMapOvr>
</p:sld>
</file>

<file path=ppt/theme/theme1.xml><?xml version="1.0" encoding="utf-8"?>
<a:theme xmlns:a="http://schemas.openxmlformats.org/drawingml/2006/main" name="Blue">
  <a:themeElements>
    <a:clrScheme name="NCSCT 6 colour">
      <a:dk1>
        <a:srgbClr val="414141"/>
      </a:dk1>
      <a:lt1>
        <a:srgbClr val="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a:themeElements>
    <a:clrScheme name="NCSCT 6 colour">
      <a:dk1>
        <a:srgbClr val="414141"/>
      </a:dk1>
      <a:lt1>
        <a:srgbClr val="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Blue">
  <a:themeElements>
    <a:clrScheme name="NCSCT 6 colour">
      <a:dk1>
        <a:srgbClr val="414141"/>
      </a:dk1>
      <a:lt1>
        <a:srgbClr val="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Blue">
  <a:themeElements>
    <a:clrScheme name="NCSCT 6 colour">
      <a:dk1>
        <a:srgbClr val="414141"/>
      </a:dk1>
      <a:lt1>
        <a:srgbClr val="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Blue">
  <a:themeElements>
    <a:clrScheme name="NCSCT 6 colour">
      <a:dk1>
        <a:srgbClr val="414141"/>
      </a:dk1>
      <a:lt1>
        <a:srgbClr val="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Blue">
  <a:themeElements>
    <a:clrScheme name="NCSCT 6 colour">
      <a:dk1>
        <a:srgbClr val="414141"/>
      </a:dk1>
      <a:lt1>
        <a:srgbClr val="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a:themeElements>
    <a:clrScheme name="NCSCT 6 colour">
      <a:dk1>
        <a:srgbClr val="414141"/>
      </a:dk1>
      <a:lt1>
        <a:srgbClr val="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Blue">
  <a:themeElements>
    <a:clrScheme name="NCSCT 6 colour">
      <a:dk1>
        <a:srgbClr val="414141"/>
      </a:dk1>
      <a:lt1>
        <a:srgbClr val="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676767"/>
      </a:dk2>
      <a:lt2>
        <a:srgbClr val="FFFFFF"/>
      </a:lt2>
      <a:accent1>
        <a:srgbClr val="00BDFF"/>
      </a:accent1>
      <a:accent2>
        <a:srgbClr val="BA3A83"/>
      </a:accent2>
      <a:accent3>
        <a:srgbClr val="EE9443"/>
      </a:accent3>
      <a:accent4>
        <a:srgbClr val="8C73AE"/>
      </a:accent4>
      <a:accent5>
        <a:srgbClr val="85BC4B"/>
      </a:accent5>
      <a:accent6>
        <a:srgbClr val="F2B223"/>
      </a:accent6>
      <a:hlink>
        <a:srgbClr val="00BDFF"/>
      </a:hlink>
      <a:folHlink>
        <a:srgbClr val="007AA5"/>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5773</Words>
  <Application>Microsoft Office PowerPoint</Application>
  <PresentationFormat>Widescreen</PresentationFormat>
  <Paragraphs>575</Paragraphs>
  <Slides>35</Slides>
  <Notes>33</Notes>
  <HiddenSlides>0</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35</vt:i4>
      </vt:variant>
    </vt:vector>
  </HeadingPairs>
  <TitlesOfParts>
    <vt:vector size="50" baseType="lpstr">
      <vt:lpstr>Arial</vt:lpstr>
      <vt:lpstr>Calibri</vt:lpstr>
      <vt:lpstr>Century Gothic</vt:lpstr>
      <vt:lpstr>Courier New</vt:lpstr>
      <vt:lpstr>Symbol</vt:lpstr>
      <vt:lpstr>Times New Roman</vt:lpstr>
      <vt:lpstr>Wingdings</vt:lpstr>
      <vt:lpstr>Blue</vt:lpstr>
      <vt:lpstr>Blue</vt:lpstr>
      <vt:lpstr>Blue</vt:lpstr>
      <vt:lpstr>Blue</vt:lpstr>
      <vt:lpstr>Blue</vt:lpstr>
      <vt:lpstr>Blue</vt:lpstr>
      <vt:lpstr>Blue</vt:lpstr>
      <vt:lpstr>Blue</vt:lpstr>
      <vt:lpstr>Young people and stopping vaping Core skills training</vt:lpstr>
      <vt:lpstr>PowerPoint Presentation</vt:lpstr>
      <vt:lpstr>Content</vt:lpstr>
      <vt:lpstr>The facts and stats</vt:lpstr>
      <vt:lpstr>The facts and stats</vt:lpstr>
      <vt:lpstr>Why do young people vape?</vt:lpstr>
      <vt:lpstr>PowerPoint Presentation</vt:lpstr>
      <vt:lpstr>Young person-centred principles</vt:lpstr>
      <vt:lpstr>Young person-centred practice</vt:lpstr>
      <vt:lpstr>Considerations and adjustments</vt:lpstr>
      <vt:lpstr>PowerPoint Presentation</vt:lpstr>
      <vt:lpstr>PowerPoint Presentation</vt:lpstr>
      <vt:lpstr>Changing perspectives</vt:lpstr>
      <vt:lpstr>PowerPoint Presentation</vt:lpstr>
      <vt:lpstr>Creating an environment for stopping vaping</vt:lpstr>
      <vt:lpstr>PowerPoint Presentation</vt:lpstr>
      <vt:lpstr>Having the conversation</vt:lpstr>
      <vt:lpstr>Core communication skills</vt:lpstr>
      <vt:lpstr>PowerPoint Presentation</vt:lpstr>
      <vt:lpstr>PowerPoint Presentation</vt:lpstr>
      <vt:lpstr>PowerPoint Presentation</vt:lpstr>
      <vt:lpstr>PowerPoint Presentation</vt:lpstr>
      <vt:lpstr>PowerPoint Presentation</vt:lpstr>
      <vt:lpstr>Support to stop vaping</vt:lpstr>
      <vt:lpstr>Nicotine replacement therapy</vt:lpstr>
      <vt:lpstr>Behavioural  support</vt:lpstr>
      <vt:lpstr>Exploring</vt:lpstr>
      <vt:lpstr>Stopping</vt:lpstr>
      <vt:lpstr>Following up</vt:lpstr>
      <vt:lpstr>Maintaining</vt:lpstr>
      <vt:lpstr>Gradual reduction</vt:lpstr>
      <vt:lpstr>PowerPoint Presentation</vt:lpstr>
      <vt:lpstr>PowerPoint Presentation</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Mark Bunegar</dc:creator>
  <dc:description/>
  <cp:lastModifiedBy>Tom Coleman-Haynes</cp:lastModifiedBy>
  <cp:revision>135</cp:revision>
  <dcterms:created xsi:type="dcterms:W3CDTF">2025-05-21T13:15:54Z</dcterms:created>
  <dcterms:modified xsi:type="dcterms:W3CDTF">2026-04-17T14:52:14Z</dcterms:modified>
  <dc:language>en-GB</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0x010100632FC972A9BDAA458582F3A89F536151</vt:lpwstr>
  </property>
  <property fmtid="{D5CDD505-2E9C-101B-9397-08002B2CF9AE}" pid="3" name="MediaServiceImageTags">
    <vt:lpwstr/>
  </property>
  <property fmtid="{D5CDD505-2E9C-101B-9397-08002B2CF9AE}" pid="4" name="Notes">
    <vt:i4>33</vt:i4>
  </property>
  <property fmtid="{D5CDD505-2E9C-101B-9397-08002B2CF9AE}" pid="5" name="PresentationFormat">
    <vt:lpwstr>Widescreen</vt:lpwstr>
  </property>
  <property fmtid="{D5CDD505-2E9C-101B-9397-08002B2CF9AE}" pid="6" name="Slides">
    <vt:i4>35</vt:i4>
  </property>
</Properties>
</file>